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image" Target="../media/image-2-9.png"/><Relationship Id="rId10" Type="http://schemas.openxmlformats.org/officeDocument/2006/relationships/image" Target="../media/image-2-10.png"/><Relationship Id="rId11" Type="http://schemas.openxmlformats.org/officeDocument/2006/relationships/image" Target="../media/image-2-11.png"/><Relationship Id="rId12" Type="http://schemas.openxmlformats.org/officeDocument/2006/relationships/image" Target="../media/image-2-12.png"/><Relationship Id="rId13" Type="http://schemas.openxmlformats.org/officeDocument/2006/relationships/image" Target="../media/image-2-13.png"/><Relationship Id="rId14" Type="http://schemas.openxmlformats.org/officeDocument/2006/relationships/image" Target="../media/image-2-14.pn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slideLayout" Target="../slideLayouts/slideLayout1.xml"/><Relationship Id="rId1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7795" b="779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>
              <a:alpha val="8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Text 2"/>
          <p:cNvSpPr txBox="1"/>
          <p:nvPr/>
        </p:nvSpPr>
        <p:spPr>
          <a:xfrm>
            <a:off x="4443984" y="553212"/>
            <a:ext cx="3307385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135" kern="0" dirty="0">
                <a:solidFill>
                  <a:srgbClr val="93C5F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Strategic Asset Allocation</a:t>
            </a:r>
            <a:endParaRPr lang="en-US" sz="1300" dirty="0"/>
          </a:p>
        </p:txBody>
      </p:sp>
      <p:sp>
        <p:nvSpPr>
          <p:cNvPr id="6" name="Text 3"/>
          <p:cNvSpPr txBox="1"/>
          <p:nvPr/>
        </p:nvSpPr>
        <p:spPr>
          <a:xfrm>
            <a:off x="3140050" y="1048817"/>
            <a:ext cx="5915254" cy="13432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DB퇴직연금 자산운용:</a:t>
            </a:r>
            <a:pPr algn="ctr" indent="0" marL="0">
              <a:buNone/>
            </a:pPr>
            <a:endParaRPr lang="en-US" sz="4800" dirty="0"/>
          </a:p>
          <a:p>
            <a:pPr algn="ctr" indent="0" marL="0">
              <a:buNone/>
            </a:pPr>
            <a:r>
              <a:rPr lang="en-US" sz="4800" b="1" dirty="0">
                <a:solidFill>
                  <a:srgbClr val="4CC9F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채권이 답이다</a:t>
            </a:r>
            <a:endParaRPr lang="en-US" sz="48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-420" b="-420"/>
          <a:stretch/>
        </p:blipFill>
        <p:spPr>
          <a:xfrm>
            <a:off x="5715000" y="2713939"/>
            <a:ext cx="761695" cy="38405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2914193" y="2980030"/>
            <a:ext cx="637245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spc="-48" kern="0" dirty="0">
                <a:solidFill>
                  <a:srgbClr val="E2E8F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채권 vs 정기예금 5년 시뮬레이션 비교 분석</a:t>
            </a:r>
            <a:endParaRPr lang="en-US" sz="2400" dirty="0"/>
          </a:p>
        </p:txBody>
      </p:sp>
      <p:sp>
        <p:nvSpPr>
          <p:cNvPr id="9" name="Shape 5"/>
          <p:cNvSpPr/>
          <p:nvPr/>
        </p:nvSpPr>
        <p:spPr>
          <a:xfrm>
            <a:off x="3374136" y="4008730"/>
            <a:ext cx="5447995" cy="1571854"/>
          </a:xfrm>
          <a:prstGeom prst="roundRect">
            <a:avLst>
              <a:gd name="adj" fmla="val 8462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0" name="Shape 6"/>
          <p:cNvSpPr/>
          <p:nvPr/>
        </p:nvSpPr>
        <p:spPr>
          <a:xfrm>
            <a:off x="3967582" y="4208983"/>
            <a:ext cx="457200" cy="457200"/>
          </a:xfrm>
          <a:prstGeom prst="ellipse">
            <a:avLst/>
          </a:prstGeom>
          <a:solidFill>
            <a:srgbClr val="4CC9F0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4101084" y="4342486"/>
            <a:ext cx="190195" cy="190195"/>
          </a:xfrm>
          <a:prstGeom prst="rect">
            <a:avLst/>
          </a:prstGeom>
        </p:spPr>
      </p:pic>
      <p:sp>
        <p:nvSpPr>
          <p:cNvPr id="12" name="Text 7"/>
          <p:cNvSpPr txBox="1"/>
          <p:nvPr/>
        </p:nvSpPr>
        <p:spPr>
          <a:xfrm>
            <a:off x="3722522" y="4818888"/>
            <a:ext cx="954634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spc="52" kern="0" dirty="0">
                <a:solidFill>
                  <a:srgbClr val="A0AEC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초기 기준부채</a:t>
            </a:r>
            <a:endParaRPr lang="en-US" sz="1000" dirty="0"/>
          </a:p>
        </p:txBody>
      </p:sp>
      <p:sp>
        <p:nvSpPr>
          <p:cNvPr id="13" name="Text 8"/>
          <p:cNvSpPr txBox="1"/>
          <p:nvPr/>
        </p:nvSpPr>
        <p:spPr>
          <a:xfrm>
            <a:off x="3696919" y="5095037"/>
            <a:ext cx="1004011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1,000억원</a:t>
            </a:r>
            <a:endParaRPr lang="en-US" sz="1500" dirty="0"/>
          </a:p>
        </p:txBody>
      </p:sp>
      <p:sp>
        <p:nvSpPr>
          <p:cNvPr id="14" name="Shape 9"/>
          <p:cNvSpPr/>
          <p:nvPr/>
        </p:nvSpPr>
        <p:spPr>
          <a:xfrm>
            <a:off x="5008169" y="4208983"/>
            <a:ext cx="9144" cy="1171346"/>
          </a:xfrm>
          <a:prstGeom prst="rect">
            <a:avLst/>
          </a:prstGeom>
          <a:solidFill>
            <a:srgbClr val="FFFFFF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Shape 10"/>
          <p:cNvSpPr/>
          <p:nvPr/>
        </p:nvSpPr>
        <p:spPr>
          <a:xfrm>
            <a:off x="5579669" y="4208983"/>
            <a:ext cx="457200" cy="457200"/>
          </a:xfrm>
          <a:prstGeom prst="ellipse">
            <a:avLst/>
          </a:prstGeom>
          <a:solidFill>
            <a:srgbClr val="4CC9F0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5736946" y="4342486"/>
            <a:ext cx="142646" cy="190195"/>
          </a:xfrm>
          <a:prstGeom prst="rect">
            <a:avLst/>
          </a:prstGeom>
        </p:spPr>
      </p:pic>
      <p:sp>
        <p:nvSpPr>
          <p:cNvPr id="17" name="Text 11"/>
          <p:cNvSpPr txBox="1"/>
          <p:nvPr/>
        </p:nvSpPr>
        <p:spPr>
          <a:xfrm>
            <a:off x="5335524" y="4818888"/>
            <a:ext cx="954634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spc="52" kern="0" dirty="0">
                <a:solidFill>
                  <a:srgbClr val="A0AEC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부채 듀레이션</a:t>
            </a:r>
            <a:endParaRPr lang="en-US" sz="1000" dirty="0"/>
          </a:p>
        </p:txBody>
      </p:sp>
      <p:sp>
        <p:nvSpPr>
          <p:cNvPr id="18" name="Text 12"/>
          <p:cNvSpPr txBox="1"/>
          <p:nvPr/>
        </p:nvSpPr>
        <p:spPr>
          <a:xfrm>
            <a:off x="5570525" y="5095037"/>
            <a:ext cx="476402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10년</a:t>
            </a:r>
            <a:endParaRPr lang="en-US" sz="1500" dirty="0"/>
          </a:p>
        </p:txBody>
      </p:sp>
      <p:sp>
        <p:nvSpPr>
          <p:cNvPr id="19" name="Shape 13"/>
          <p:cNvSpPr/>
          <p:nvPr/>
        </p:nvSpPr>
        <p:spPr>
          <a:xfrm>
            <a:off x="6600139" y="4208983"/>
            <a:ext cx="9144" cy="1171346"/>
          </a:xfrm>
          <a:prstGeom prst="rect">
            <a:avLst/>
          </a:prstGeom>
          <a:solidFill>
            <a:srgbClr val="FFFFFF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Shape 14"/>
          <p:cNvSpPr/>
          <p:nvPr/>
        </p:nvSpPr>
        <p:spPr>
          <a:xfrm>
            <a:off x="7479792" y="4208983"/>
            <a:ext cx="457200" cy="457200"/>
          </a:xfrm>
          <a:prstGeom prst="ellipse">
            <a:avLst/>
          </a:prstGeom>
          <a:solidFill>
            <a:srgbClr val="4CC9F0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1" name="Image 4" descr="preencoded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7589520" y="4342486"/>
            <a:ext cx="237744" cy="190195"/>
          </a:xfrm>
          <a:prstGeom prst="rect">
            <a:avLst/>
          </a:prstGeom>
        </p:spPr>
      </p:pic>
      <p:sp>
        <p:nvSpPr>
          <p:cNvPr id="22" name="Text 15"/>
          <p:cNvSpPr txBox="1"/>
          <p:nvPr/>
        </p:nvSpPr>
        <p:spPr>
          <a:xfrm>
            <a:off x="7235647" y="4818888"/>
            <a:ext cx="954634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spc="52" kern="0" dirty="0">
                <a:solidFill>
                  <a:srgbClr val="A0AEC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금리 시나리오</a:t>
            </a:r>
            <a:endParaRPr lang="en-US" sz="1000" dirty="0"/>
          </a:p>
        </p:txBody>
      </p:sp>
      <p:sp>
        <p:nvSpPr>
          <p:cNvPr id="23" name="Text 16"/>
          <p:cNvSpPr txBox="1"/>
          <p:nvPr/>
        </p:nvSpPr>
        <p:spPr>
          <a:xfrm>
            <a:off x="6900977" y="5095037"/>
            <a:ext cx="1616659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3% ↔ 2% (교대)</a:t>
            </a:r>
            <a:endParaRPr lang="en-US" sz="1500" dirty="0"/>
          </a:p>
        </p:txBody>
      </p:sp>
      <p:sp>
        <p:nvSpPr>
          <p:cNvPr id="24" name="Text 17"/>
          <p:cNvSpPr txBox="1"/>
          <p:nvPr/>
        </p:nvSpPr>
        <p:spPr>
          <a:xfrm>
            <a:off x="4252874" y="6037783"/>
            <a:ext cx="368869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A3A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"듀레이션 매칭 전략으로 완벽한 ALM 헤지"</a:t>
            </a:r>
            <a:endParaRPr lang="en-US" sz="1300" dirty="0"/>
          </a:p>
        </p:txBody>
      </p:sp>
      <p:pic>
        <p:nvPicPr>
          <p:cNvPr id="25" name="Image 5" descr="preencoded.png">    </p:cNvPr>
          <p:cNvPicPr>
            <a:picLocks noChangeAspect="1"/>
          </p:cNvPicPr>
          <p:nvPr/>
        </p:nvPicPr>
        <p:blipFill>
          <a:blip r:embed="rId6"/>
          <a:srcRect l="-2644" r="-2644" t="0" b="0"/>
          <a:stretch/>
        </p:blipFill>
        <p:spPr>
          <a:xfrm>
            <a:off x="476402" y="428854"/>
            <a:ext cx="200254" cy="190195"/>
          </a:xfrm>
          <a:prstGeom prst="rect">
            <a:avLst/>
          </a:prstGeom>
        </p:spPr>
      </p:pic>
      <p:sp>
        <p:nvSpPr>
          <p:cNvPr id="26" name="Text 18"/>
          <p:cNvSpPr txBox="1"/>
          <p:nvPr/>
        </p:nvSpPr>
        <p:spPr>
          <a:xfrm>
            <a:off x="771754" y="381305"/>
            <a:ext cx="2482596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spc="75" kern="0" dirty="0">
                <a:solidFill>
                  <a:srgbClr val="FFFFFF">
                    <a:alpha val="8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DB Pension Strategy</a:t>
            </a:r>
            <a:endParaRPr lang="en-US" sz="1500" dirty="0"/>
          </a:p>
        </p:txBody>
      </p:sp>
      <p:sp>
        <p:nvSpPr>
          <p:cNvPr id="27" name="Text 19"/>
          <p:cNvSpPr txBox="1"/>
          <p:nvPr/>
        </p:nvSpPr>
        <p:spPr>
          <a:xfrm>
            <a:off x="10953598" y="6248095"/>
            <a:ext cx="90708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>
                    <a:alpha val="6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2026.03.02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71500" y="1295705"/>
            <a:ext cx="11048695" cy="19202"/>
          </a:xfrm>
          <a:prstGeom prst="rect">
            <a:avLst/>
          </a:prstGeom>
          <a:solidFill>
            <a:srgbClr val="4CC9F0"/>
          </a:solidFill>
          <a:ln w="12700">
            <a:solidFill>
              <a:srgbClr val="4CC9F0">
                <a:alpha val="0"/>
              </a:srgbClr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571500" y="381305"/>
            <a:ext cx="6087161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A0AEC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핵심 문제 제기</a:t>
            </a:r>
            <a:endParaRPr lang="en-US" sz="1300" dirty="0"/>
          </a:p>
        </p:txBody>
      </p:sp>
      <p:sp>
        <p:nvSpPr>
          <p:cNvPr id="6" name="Text 4"/>
          <p:cNvSpPr txBox="1"/>
          <p:nvPr/>
        </p:nvSpPr>
        <p:spPr>
          <a:xfrm>
            <a:off x="571500" y="638251"/>
            <a:ext cx="6866230" cy="5148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금리 1% 하락 시(3% → 2%) 무슨 일이?</a:t>
            </a:r>
            <a:endParaRPr lang="en-US" sz="2700" dirty="0"/>
          </a:p>
        </p:txBody>
      </p:sp>
      <p:sp>
        <p:nvSpPr>
          <p:cNvPr id="7" name="Text 5"/>
          <p:cNvSpPr txBox="1"/>
          <p:nvPr/>
        </p:nvSpPr>
        <p:spPr>
          <a:xfrm>
            <a:off x="9008669" y="961949"/>
            <a:ext cx="261884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Case Study: 초기 부채 1,000억원 기준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71500" y="6048756"/>
            <a:ext cx="11048695" cy="666598"/>
          </a:xfrm>
          <a:prstGeom prst="roundRect">
            <a:avLst>
              <a:gd name="adj" fmla="val 47031"/>
            </a:avLst>
          </a:prstGeom>
          <a:solidFill>
            <a:srgbClr val="FFFFFF">
              <a:alpha val="5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571500" y="6048756"/>
            <a:ext cx="47549" cy="666598"/>
          </a:xfrm>
          <a:prstGeom prst="roundRect">
            <a:avLst>
              <a:gd name="adj" fmla="val 659338"/>
            </a:avLst>
          </a:prstGeom>
          <a:solidFill>
            <a:srgbClr val="F6E05E"/>
          </a:solidFill>
          <a:ln w="12700">
            <a:solidFill>
              <a:srgbClr val="F6E05E">
                <a:alpha val="0"/>
              </a:srgbClr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2862072" y="6238951"/>
            <a:ext cx="8758123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핵심 인사이트: </a:t>
            </a:r>
            <a:pPr algn="l" indent="0" marL="0">
              <a:buNone/>
            </a:pPr>
            <a:r>
              <a:rPr lang="en-US" sz="1500" b="1" dirty="0">
                <a:solidFill>
                  <a:srgbClr val="F6E05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"예금은 안전자산이지만, 금리 하락기에는 재무적 시한폭탄이 됩니다."</a:t>
            </a:r>
            <a:endParaRPr lang="en-US" sz="1500" dirty="0"/>
          </a:p>
        </p:txBody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2590495" y="6291072"/>
            <a:ext cx="142646" cy="190195"/>
          </a:xfrm>
          <a:prstGeom prst="rect">
            <a:avLst/>
          </a:prstGeom>
        </p:spPr>
      </p:pic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-2" b="-2"/>
          <a:stretch/>
        </p:blipFill>
        <p:spPr>
          <a:xfrm>
            <a:off x="571500" y="1600200"/>
            <a:ext cx="5333695" cy="4162349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875995" y="2542946"/>
            <a:ext cx="4724705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875995" y="1914754"/>
            <a:ext cx="476402" cy="476402"/>
          </a:xfrm>
          <a:prstGeom prst="roundRect">
            <a:avLst>
              <a:gd name="adj" fmla="val 92131"/>
            </a:avLst>
          </a:prstGeom>
          <a:solidFill>
            <a:srgbClr val="2ECC71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1000354" y="2038198"/>
            <a:ext cx="228600" cy="228600"/>
          </a:xfrm>
          <a:prstGeom prst="rect">
            <a:avLst/>
          </a:prstGeom>
        </p:spPr>
      </p:pic>
      <p:sp>
        <p:nvSpPr>
          <p:cNvPr id="16" name="Text 11"/>
          <p:cNvSpPr txBox="1"/>
          <p:nvPr/>
        </p:nvSpPr>
        <p:spPr>
          <a:xfrm>
            <a:off x="1495044" y="1904695"/>
            <a:ext cx="3167482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ECC7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채권 투자 (듀레이션 매칭)</a:t>
            </a:r>
            <a:endParaRPr lang="en-US" sz="1800" dirty="0"/>
          </a:p>
        </p:txBody>
      </p:sp>
      <p:sp>
        <p:nvSpPr>
          <p:cNvPr id="17" name="Text 12"/>
          <p:cNvSpPr txBox="1"/>
          <p:nvPr/>
        </p:nvSpPr>
        <p:spPr>
          <a:xfrm>
            <a:off x="1495044" y="2247595"/>
            <a:ext cx="257586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CA3A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Asset Liability Management</a:t>
            </a:r>
            <a:endParaRPr lang="en-US" sz="900" dirty="0"/>
          </a:p>
        </p:txBody>
      </p:sp>
      <p:sp>
        <p:nvSpPr>
          <p:cNvPr id="18" name="Shape 13"/>
          <p:cNvSpPr/>
          <p:nvPr/>
        </p:nvSpPr>
        <p:spPr>
          <a:xfrm>
            <a:off x="875995" y="2790749"/>
            <a:ext cx="4724705" cy="1276502"/>
          </a:xfrm>
          <a:prstGeom prst="roundRect">
            <a:avLst>
              <a:gd name="adj" fmla="val 12830"/>
            </a:avLst>
          </a:prstGeom>
          <a:solidFill>
            <a:srgbClr val="000000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Text 14"/>
          <p:cNvSpPr txBox="1"/>
          <p:nvPr/>
        </p:nvSpPr>
        <p:spPr>
          <a:xfrm>
            <a:off x="972007" y="2980944"/>
            <a:ext cx="4534510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BD5E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추가납입 필요액</a:t>
            </a:r>
            <a:endParaRPr lang="en-US" sz="1000" dirty="0"/>
          </a:p>
        </p:txBody>
      </p:sp>
      <p:sp>
        <p:nvSpPr>
          <p:cNvPr id="20" name="Text 15"/>
          <p:cNvSpPr txBox="1"/>
          <p:nvPr/>
        </p:nvSpPr>
        <p:spPr>
          <a:xfrm>
            <a:off x="1009498" y="3228746"/>
            <a:ext cx="44577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2ECC7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0원</a:t>
            </a:r>
            <a:endParaRPr lang="en-US" sz="2400" dirty="0"/>
          </a:p>
        </p:txBody>
      </p:sp>
      <p:sp>
        <p:nvSpPr>
          <p:cNvPr id="21" name="Text 16"/>
          <p:cNvSpPr txBox="1"/>
          <p:nvPr/>
        </p:nvSpPr>
        <p:spPr>
          <a:xfrm>
            <a:off x="972007" y="3724351"/>
            <a:ext cx="453451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CA3A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완벽한 방어</a:t>
            </a:r>
            <a:endParaRPr lang="en-US" sz="900" dirty="0"/>
          </a:p>
        </p:txBody>
      </p:sp>
      <p:sp>
        <p:nvSpPr>
          <p:cNvPr id="22" name="Text 17"/>
          <p:cNvSpPr txBox="1"/>
          <p:nvPr/>
        </p:nvSpPr>
        <p:spPr>
          <a:xfrm>
            <a:off x="1123798" y="4257446"/>
            <a:ext cx="466709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자산가치와 부채가치가 </a:t>
            </a:r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동시에 상승</a:t>
            </a:r>
            <a:pPr algn="l"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하여 상쇄</a:t>
            </a:r>
            <a:endParaRPr lang="en-US" sz="1200" dirty="0"/>
          </a:p>
        </p:txBody>
      </p:sp>
      <p:pic>
        <p:nvPicPr>
          <p:cNvPr id="23" name="Image 3" descr="preencoded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875995" y="4295851"/>
            <a:ext cx="152705" cy="152705"/>
          </a:xfrm>
          <a:prstGeom prst="rect">
            <a:avLst/>
          </a:prstGeom>
        </p:spPr>
      </p:pic>
      <p:sp>
        <p:nvSpPr>
          <p:cNvPr id="24" name="Text 18"/>
          <p:cNvSpPr txBox="1"/>
          <p:nvPr/>
        </p:nvSpPr>
        <p:spPr>
          <a:xfrm>
            <a:off x="1123798" y="4600346"/>
            <a:ext cx="466709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금리 변동 위험을 구조적으로 100% 헤지</a:t>
            </a:r>
            <a:endParaRPr lang="en-US" sz="1200" dirty="0"/>
          </a:p>
        </p:txBody>
      </p:sp>
      <p:pic>
        <p:nvPicPr>
          <p:cNvPr id="25" name="Image 4" descr="preencoded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875995" y="4638751"/>
            <a:ext cx="152705" cy="152705"/>
          </a:xfrm>
          <a:prstGeom prst="rect">
            <a:avLst/>
          </a:prstGeom>
        </p:spPr>
      </p:pic>
      <p:sp>
        <p:nvSpPr>
          <p:cNvPr id="26" name="Text 19"/>
          <p:cNvSpPr txBox="1"/>
          <p:nvPr/>
        </p:nvSpPr>
        <p:spPr>
          <a:xfrm>
            <a:off x="1123798" y="4943246"/>
            <a:ext cx="466709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기업 재무 변동성 최소화 (예측 가능)</a:t>
            </a:r>
            <a:endParaRPr lang="en-US" sz="1200" dirty="0"/>
          </a:p>
        </p:txBody>
      </p:sp>
      <p:pic>
        <p:nvPicPr>
          <p:cNvPr id="27" name="Image 5" descr="preencoded.png">    </p:cNvPr>
          <p:cNvPicPr>
            <a:picLocks noChangeAspect="1"/>
          </p:cNvPicPr>
          <p:nvPr/>
        </p:nvPicPr>
        <p:blipFill>
          <a:blip r:embed="rId6"/>
          <a:srcRect l="0" r="0" t="0" b="0"/>
          <a:stretch/>
        </p:blipFill>
        <p:spPr>
          <a:xfrm>
            <a:off x="875995" y="4981651"/>
            <a:ext cx="152705" cy="152705"/>
          </a:xfrm>
          <a:prstGeom prst="rect">
            <a:avLst/>
          </a:prstGeom>
        </p:spPr>
      </p:pic>
      <p:sp>
        <p:nvSpPr>
          <p:cNvPr id="28" name="Text 20"/>
          <p:cNvSpPr txBox="1"/>
          <p:nvPr/>
        </p:nvSpPr>
        <p:spPr>
          <a:xfrm>
            <a:off x="761695" y="5286146"/>
            <a:ext cx="4839005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1809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Δ자산(+135.6억) ≈ Δ부채(+135.6억)</a:t>
            </a:r>
            <a:endParaRPr lang="en-US" sz="900" dirty="0"/>
          </a:p>
        </p:txBody>
      </p:sp>
      <p:pic>
        <p:nvPicPr>
          <p:cNvPr id="29" name="Image 6" descr="preencoded.png">    </p:cNvPr>
          <p:cNvPicPr>
            <a:picLocks noChangeAspect="1"/>
          </p:cNvPicPr>
          <p:nvPr/>
        </p:nvPicPr>
        <p:blipFill>
          <a:blip r:embed="rId7"/>
          <a:srcRect l="0" r="0" t="-2" b="-2"/>
          <a:stretch/>
        </p:blipFill>
        <p:spPr>
          <a:xfrm>
            <a:off x="6286500" y="1600200"/>
            <a:ext cx="5333695" cy="4162349"/>
          </a:xfrm>
          <a:prstGeom prst="rect">
            <a:avLst/>
          </a:prstGeom>
        </p:spPr>
      </p:pic>
      <p:sp>
        <p:nvSpPr>
          <p:cNvPr id="30" name="Shape 21"/>
          <p:cNvSpPr/>
          <p:nvPr/>
        </p:nvSpPr>
        <p:spPr>
          <a:xfrm>
            <a:off x="6590995" y="2542946"/>
            <a:ext cx="4724705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1" name="Shape 22"/>
          <p:cNvSpPr/>
          <p:nvPr/>
        </p:nvSpPr>
        <p:spPr>
          <a:xfrm>
            <a:off x="6590995" y="1914754"/>
            <a:ext cx="476402" cy="476402"/>
          </a:xfrm>
          <a:prstGeom prst="roundRect">
            <a:avLst>
              <a:gd name="adj" fmla="val 92131"/>
            </a:avLst>
          </a:prstGeom>
          <a:solidFill>
            <a:srgbClr val="E74C3C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2" name="Image 7" descr="preencoded.png">    </p:cNvPr>
          <p:cNvPicPr>
            <a:picLocks noChangeAspect="1"/>
          </p:cNvPicPr>
          <p:nvPr/>
        </p:nvPicPr>
        <p:blipFill>
          <a:blip r:embed="rId8"/>
          <a:srcRect l="0" r="0" t="0" b="0"/>
          <a:stretch/>
        </p:blipFill>
        <p:spPr>
          <a:xfrm>
            <a:off x="6715354" y="2038198"/>
            <a:ext cx="228600" cy="228600"/>
          </a:xfrm>
          <a:prstGeom prst="rect">
            <a:avLst/>
          </a:prstGeom>
        </p:spPr>
      </p:pic>
      <p:sp>
        <p:nvSpPr>
          <p:cNvPr id="33" name="Text 23"/>
          <p:cNvSpPr txBox="1"/>
          <p:nvPr/>
        </p:nvSpPr>
        <p:spPr>
          <a:xfrm>
            <a:off x="7210044" y="1904695"/>
            <a:ext cx="254111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E74C3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정기예금 (단기 운용)</a:t>
            </a:r>
            <a:endParaRPr lang="en-US" sz="1800" dirty="0"/>
          </a:p>
        </p:txBody>
      </p:sp>
      <p:sp>
        <p:nvSpPr>
          <p:cNvPr id="34" name="Text 24"/>
          <p:cNvSpPr txBox="1"/>
          <p:nvPr/>
        </p:nvSpPr>
        <p:spPr>
          <a:xfrm>
            <a:off x="7210044" y="2247595"/>
            <a:ext cx="207111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CA3A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Interest Income Only</a:t>
            </a:r>
            <a:endParaRPr lang="en-US" sz="900" dirty="0"/>
          </a:p>
        </p:txBody>
      </p:sp>
      <p:sp>
        <p:nvSpPr>
          <p:cNvPr id="35" name="Shape 25"/>
          <p:cNvSpPr/>
          <p:nvPr/>
        </p:nvSpPr>
        <p:spPr>
          <a:xfrm>
            <a:off x="6590995" y="2790749"/>
            <a:ext cx="4724705" cy="1276502"/>
          </a:xfrm>
          <a:prstGeom prst="roundRect">
            <a:avLst>
              <a:gd name="adj" fmla="val 12830"/>
            </a:avLst>
          </a:prstGeom>
          <a:solidFill>
            <a:srgbClr val="000000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6" name="Text 26"/>
          <p:cNvSpPr txBox="1"/>
          <p:nvPr/>
        </p:nvSpPr>
        <p:spPr>
          <a:xfrm>
            <a:off x="6687007" y="2980944"/>
            <a:ext cx="4534510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BD5E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추가납입 필요액</a:t>
            </a:r>
            <a:endParaRPr lang="en-US" sz="1000" dirty="0"/>
          </a:p>
        </p:txBody>
      </p:sp>
      <p:sp>
        <p:nvSpPr>
          <p:cNvPr id="37" name="Text 27"/>
          <p:cNvSpPr txBox="1"/>
          <p:nvPr/>
        </p:nvSpPr>
        <p:spPr>
          <a:xfrm>
            <a:off x="6724498" y="3228746"/>
            <a:ext cx="44577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E74C3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105.6억원</a:t>
            </a:r>
            <a:endParaRPr lang="en-US" sz="2400" dirty="0"/>
          </a:p>
        </p:txBody>
      </p:sp>
      <p:sp>
        <p:nvSpPr>
          <p:cNvPr id="38" name="Text 28"/>
          <p:cNvSpPr txBox="1"/>
          <p:nvPr/>
        </p:nvSpPr>
        <p:spPr>
          <a:xfrm>
            <a:off x="6687007" y="3724351"/>
            <a:ext cx="453451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CA3A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즉시 현금 유출 발생</a:t>
            </a:r>
            <a:endParaRPr lang="en-US" sz="900" dirty="0"/>
          </a:p>
        </p:txBody>
      </p:sp>
      <p:sp>
        <p:nvSpPr>
          <p:cNvPr id="39" name="Text 29"/>
          <p:cNvSpPr txBox="1"/>
          <p:nvPr/>
        </p:nvSpPr>
        <p:spPr>
          <a:xfrm>
            <a:off x="6838798" y="4257446"/>
            <a:ext cx="459120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부채는 급증(+13.6%)하는데 자산은 이자수익(+3%)뿐</a:t>
            </a:r>
            <a:endParaRPr lang="en-US" sz="1200" dirty="0"/>
          </a:p>
        </p:txBody>
      </p:sp>
      <p:pic>
        <p:nvPicPr>
          <p:cNvPr id="40" name="Image 8" descr="preencoded.png">    </p:cNvPr>
          <p:cNvPicPr>
            <a:picLocks noChangeAspect="1"/>
          </p:cNvPicPr>
          <p:nvPr/>
        </p:nvPicPr>
        <p:blipFill>
          <a:blip r:embed="rId9"/>
          <a:srcRect l="0" r="0" t="0" b="0"/>
          <a:stretch/>
        </p:blipFill>
        <p:spPr>
          <a:xfrm>
            <a:off x="6590995" y="4295851"/>
            <a:ext cx="152705" cy="152705"/>
          </a:xfrm>
          <a:prstGeom prst="rect">
            <a:avLst/>
          </a:prstGeom>
        </p:spPr>
      </p:pic>
      <p:sp>
        <p:nvSpPr>
          <p:cNvPr id="41" name="Text 30"/>
          <p:cNvSpPr txBox="1"/>
          <p:nvPr/>
        </p:nvSpPr>
        <p:spPr>
          <a:xfrm>
            <a:off x="6838798" y="4600346"/>
            <a:ext cx="466709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평가액 괴리로 인한 </a:t>
            </a:r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대규모 부족분 발생</a:t>
            </a:r>
            <a:endParaRPr lang="en-US" sz="1200" dirty="0"/>
          </a:p>
        </p:txBody>
      </p:sp>
      <p:pic>
        <p:nvPicPr>
          <p:cNvPr id="42" name="Image 9" descr="preencoded.png">    </p:cNvPr>
          <p:cNvPicPr>
            <a:picLocks noChangeAspect="1"/>
          </p:cNvPicPr>
          <p:nvPr/>
        </p:nvPicPr>
        <p:blipFill>
          <a:blip r:embed="rId10"/>
          <a:srcRect l="0" r="0" t="0" b="0"/>
          <a:stretch/>
        </p:blipFill>
        <p:spPr>
          <a:xfrm>
            <a:off x="6590995" y="4638751"/>
            <a:ext cx="152705" cy="152705"/>
          </a:xfrm>
          <a:prstGeom prst="rect">
            <a:avLst/>
          </a:prstGeom>
        </p:spPr>
      </p:pic>
      <p:sp>
        <p:nvSpPr>
          <p:cNvPr id="43" name="Text 31"/>
          <p:cNvSpPr txBox="1"/>
          <p:nvPr/>
        </p:nvSpPr>
        <p:spPr>
          <a:xfrm>
            <a:off x="6838798" y="4943246"/>
            <a:ext cx="466709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예기치 못한 시점에 막대한 현금 조달 강제</a:t>
            </a:r>
            <a:endParaRPr lang="en-US" sz="1200" dirty="0"/>
          </a:p>
        </p:txBody>
      </p:sp>
      <p:pic>
        <p:nvPicPr>
          <p:cNvPr id="44" name="Image 10" descr="preencoded.png">    </p:cNvPr>
          <p:cNvPicPr>
            <a:picLocks noChangeAspect="1"/>
          </p:cNvPicPr>
          <p:nvPr/>
        </p:nvPicPr>
        <p:blipFill>
          <a:blip r:embed="rId11"/>
          <a:srcRect l="0" r="0" t="0" b="0"/>
          <a:stretch/>
        </p:blipFill>
        <p:spPr>
          <a:xfrm>
            <a:off x="6590995" y="4981651"/>
            <a:ext cx="152705" cy="152705"/>
          </a:xfrm>
          <a:prstGeom prst="rect">
            <a:avLst/>
          </a:prstGeom>
        </p:spPr>
      </p:pic>
      <p:sp>
        <p:nvSpPr>
          <p:cNvPr id="45" name="Text 32"/>
          <p:cNvSpPr txBox="1"/>
          <p:nvPr/>
        </p:nvSpPr>
        <p:spPr>
          <a:xfrm>
            <a:off x="6476695" y="5286146"/>
            <a:ext cx="4839005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1809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부채(1,135.6억) - 예금(1,030억) = 105.6억 부족</a:t>
            </a:r>
            <a:endParaRPr lang="en-US" sz="900" dirty="0"/>
          </a:p>
        </p:txBody>
      </p:sp>
      <p:pic>
        <p:nvPicPr>
          <p:cNvPr id="46" name="Image 11" descr="preencoded.png">    </p:cNvPr>
          <p:cNvPicPr>
            <a:picLocks noChangeAspect="1"/>
          </p:cNvPicPr>
          <p:nvPr/>
        </p:nvPicPr>
        <p:blipFill>
          <a:blip r:embed="rId12"/>
          <a:srcRect l="-137" r="-137" t="0" b="0"/>
          <a:stretch/>
        </p:blipFill>
        <p:spPr>
          <a:xfrm>
            <a:off x="5003597" y="1457554"/>
            <a:ext cx="2190902" cy="295351"/>
          </a:xfrm>
          <a:prstGeom prst="rect">
            <a:avLst/>
          </a:prstGeom>
        </p:spPr>
      </p:pic>
      <p:sp>
        <p:nvSpPr>
          <p:cNvPr id="47" name="Text 33"/>
          <p:cNvSpPr/>
          <p:nvPr/>
        </p:nvSpPr>
        <p:spPr>
          <a:xfrm>
            <a:off x="4966106" y="1457554"/>
            <a:ext cx="2267712" cy="2953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Scenario: Year 1 금리 하락 충격</a:t>
            </a:r>
            <a:endParaRPr lang="en-US" sz="1000" dirty="0"/>
          </a:p>
        </p:txBody>
      </p:sp>
      <p:pic>
        <p:nvPicPr>
          <p:cNvPr id="48" name="Image 12" descr="preencoded.png">    </p:cNvPr>
          <p:cNvPicPr>
            <a:picLocks noChangeAspect="1"/>
          </p:cNvPicPr>
          <p:nvPr/>
        </p:nvPicPr>
        <p:blipFill>
          <a:blip r:embed="rId13"/>
          <a:srcRect l="0" r="0" t="0" b="0"/>
          <a:stretch/>
        </p:blipFill>
        <p:spPr>
          <a:xfrm>
            <a:off x="5810098" y="2979115"/>
            <a:ext cx="571500" cy="571500"/>
          </a:xfrm>
          <a:prstGeom prst="rect">
            <a:avLst/>
          </a:prstGeom>
        </p:spPr>
      </p:pic>
      <p:pic>
        <p:nvPicPr>
          <p:cNvPr id="49" name="Image 13" descr="preencoded.png">    </p:cNvPr>
          <p:cNvPicPr>
            <a:picLocks noChangeAspect="1"/>
          </p:cNvPicPr>
          <p:nvPr/>
        </p:nvPicPr>
        <p:blipFill>
          <a:blip r:embed="rId14"/>
          <a:srcRect l="0" r="0" t="0" b="0"/>
          <a:stretch/>
        </p:blipFill>
        <p:spPr>
          <a:xfrm>
            <a:off x="5982005" y="3151022"/>
            <a:ext cx="228600" cy="228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71500" y="1295705"/>
            <a:ext cx="11048695" cy="19202"/>
          </a:xfrm>
          <a:prstGeom prst="rect">
            <a:avLst/>
          </a:prstGeom>
          <a:solidFill>
            <a:srgbClr val="4CC9F0"/>
          </a:solidFill>
          <a:ln w="12700">
            <a:solidFill>
              <a:srgbClr val="4CC9F0">
                <a:alpha val="0"/>
              </a:srgbClr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571500" y="381305"/>
            <a:ext cx="5010912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A0AEC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5년 시뮬레이션 분석</a:t>
            </a:r>
            <a:endParaRPr lang="en-US" sz="1300" dirty="0"/>
          </a:p>
        </p:txBody>
      </p:sp>
      <p:sp>
        <p:nvSpPr>
          <p:cNvPr id="6" name="Text 4"/>
          <p:cNvSpPr txBox="1"/>
          <p:nvPr/>
        </p:nvSpPr>
        <p:spPr>
          <a:xfrm>
            <a:off x="571500" y="638251"/>
            <a:ext cx="5718658" cy="5148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DBO(기준부채) vs 예금잔액 추이</a:t>
            </a:r>
            <a:endParaRPr lang="en-US" sz="2700" dirty="0"/>
          </a:p>
        </p:txBody>
      </p:sp>
      <p:sp>
        <p:nvSpPr>
          <p:cNvPr id="7" name="Text 5"/>
          <p:cNvSpPr txBox="1"/>
          <p:nvPr/>
        </p:nvSpPr>
        <p:spPr>
          <a:xfrm>
            <a:off x="9408262" y="961949"/>
            <a:ext cx="2219249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단위: 억원 (금리 3% ↔ 2% 교대)</a:t>
            </a:r>
            <a:endParaRPr lang="en-US" sz="100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rcRect l="-404" r="-404" t="0" b="0"/>
          <a:stretch/>
        </p:blipFill>
        <p:spPr>
          <a:xfrm>
            <a:off x="4381805" y="1591056"/>
            <a:ext cx="228600" cy="28346"/>
          </a:xfrm>
          <a:prstGeom prst="rect">
            <a:avLst/>
          </a:prstGeom>
        </p:spPr>
      </p:pic>
      <p:sp>
        <p:nvSpPr>
          <p:cNvPr id="9" name="Text 6"/>
          <p:cNvSpPr txBox="1"/>
          <p:nvPr/>
        </p:nvSpPr>
        <p:spPr>
          <a:xfrm>
            <a:off x="4686300" y="1505102"/>
            <a:ext cx="1540764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E2E8F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DBO = 채권 (완전일치)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6357823" y="1591056"/>
            <a:ext cx="228600" cy="28346"/>
          </a:xfrm>
          <a:prstGeom prst="roundRect">
            <a:avLst>
              <a:gd name="adj" fmla="val 3225852"/>
            </a:avLst>
          </a:prstGeom>
          <a:solidFill>
            <a:srgbClr val="F6AD55"/>
          </a:solidFill>
          <a:ln w="12700">
            <a:solidFill>
              <a:srgbClr val="F6AD55">
                <a:alpha val="0"/>
              </a:srgbClr>
            </a:solidFill>
            <a:prstDash val="solid"/>
          </a:ln>
        </p:spPr>
      </p:sp>
      <p:sp>
        <p:nvSpPr>
          <p:cNvPr id="11" name="Text 8"/>
          <p:cNvSpPr txBox="1"/>
          <p:nvPr/>
        </p:nvSpPr>
        <p:spPr>
          <a:xfrm>
            <a:off x="6663233" y="1505102"/>
            <a:ext cx="1468526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E2E8F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예금잔액 (이자후, K)</a:t>
            </a:r>
            <a:endParaRPr lang="en-US" sz="1000" dirty="0"/>
          </a:p>
        </p:txBody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rcRect l="-4" r="-4" t="0" b="0"/>
          <a:stretch/>
        </p:blipFill>
        <p:spPr>
          <a:xfrm>
            <a:off x="571500" y="1848002"/>
            <a:ext cx="11048695" cy="3895344"/>
          </a:xfrm>
          <a:prstGeom prst="rect">
            <a:avLst/>
          </a:prstGeom>
        </p:spPr>
      </p:pic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961949" y="2048256"/>
            <a:ext cx="10267798" cy="3590849"/>
          </a:xfrm>
          <a:prstGeom prst="rect">
            <a:avLst/>
          </a:prstGeom>
        </p:spPr>
      </p:pic>
      <p:sp>
        <p:nvSpPr>
          <p:cNvPr id="14" name="Shape 9"/>
          <p:cNvSpPr/>
          <p:nvPr/>
        </p:nvSpPr>
        <p:spPr>
          <a:xfrm>
            <a:off x="571500" y="5934456"/>
            <a:ext cx="11048695" cy="543154"/>
          </a:xfrm>
          <a:prstGeom prst="roundRect">
            <a:avLst>
              <a:gd name="adj" fmla="val 70884"/>
            </a:avLst>
          </a:prstGeom>
          <a:solidFill>
            <a:srgbClr val="FFFFFF">
              <a:alpha val="5000"/>
            </a:srgbClr>
          </a:solidFill>
          <a:ln/>
        </p:spPr>
      </p:sp>
      <p:sp>
        <p:nvSpPr>
          <p:cNvPr id="15" name="Shape 10"/>
          <p:cNvSpPr/>
          <p:nvPr/>
        </p:nvSpPr>
        <p:spPr>
          <a:xfrm>
            <a:off x="571500" y="5934456"/>
            <a:ext cx="47549" cy="543154"/>
          </a:xfrm>
          <a:prstGeom prst="roundRect">
            <a:avLst>
              <a:gd name="adj" fmla="val 809713"/>
            </a:avLst>
          </a:prstGeom>
          <a:solidFill>
            <a:srgbClr val="4CC9F0"/>
          </a:solidFill>
          <a:ln w="12700">
            <a:solidFill>
              <a:srgbClr val="4CC9F0">
                <a:alpha val="0"/>
              </a:srgbClr>
            </a:solidFill>
            <a:prstDash val="solid"/>
          </a:ln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857707" y="6120079"/>
            <a:ext cx="171907" cy="171907"/>
          </a:xfrm>
          <a:prstGeom prst="rect">
            <a:avLst/>
          </a:prstGeom>
        </p:spPr>
      </p:pic>
      <p:sp>
        <p:nvSpPr>
          <p:cNvPr id="17" name="Text 11"/>
          <p:cNvSpPr txBox="1"/>
          <p:nvPr/>
        </p:nvSpPr>
        <p:spPr>
          <a:xfrm>
            <a:off x="1123798" y="6077102"/>
            <a:ext cx="3299155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채권: </a:t>
            </a:r>
            <a:pPr algn="l" indent="0" marL="0">
              <a:buNone/>
            </a:pPr>
            <a:r>
              <a:rPr lang="en-US" sz="1300" b="1" dirty="0">
                <a:solidFill>
                  <a:srgbClr val="4CC9F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추가납입 0원</a:t>
            </a:r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(DBO와 완벽 동행)</a:t>
            </a:r>
            <a:endParaRPr lang="en-US" sz="1300" dirty="0"/>
          </a:p>
        </p:txBody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7352690" y="6120079"/>
            <a:ext cx="171907" cy="171907"/>
          </a:xfrm>
          <a:prstGeom prst="rect">
            <a:avLst/>
          </a:prstGeom>
        </p:spPr>
      </p:pic>
      <p:sp>
        <p:nvSpPr>
          <p:cNvPr id="19" name="Text 12"/>
          <p:cNvSpPr txBox="1"/>
          <p:nvPr/>
        </p:nvSpPr>
        <p:spPr>
          <a:xfrm>
            <a:off x="7618781" y="6077102"/>
            <a:ext cx="4717390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예금: </a:t>
            </a:r>
            <a:pPr algn="l" indent="0" marL="0">
              <a:buNone/>
            </a:pPr>
            <a:r>
              <a:rPr lang="en-US" sz="1300" b="1" dirty="0">
                <a:solidFill>
                  <a:srgbClr val="E74C3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괴리 발생</a:t>
            </a:r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(부족 시 강제납입, 초과 시 환급불가)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71500" y="1295705"/>
            <a:ext cx="11048695" cy="19202"/>
          </a:xfrm>
          <a:prstGeom prst="rect">
            <a:avLst/>
          </a:prstGeom>
          <a:solidFill>
            <a:srgbClr val="4CC9F0"/>
          </a:solidFill>
          <a:ln w="12700">
            <a:solidFill>
              <a:srgbClr val="4CC9F0">
                <a:alpha val="0"/>
              </a:srgbClr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571500" y="381305"/>
            <a:ext cx="4153205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A0AEC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비용 구조 비교</a:t>
            </a:r>
            <a:endParaRPr lang="en-US" sz="1300" dirty="0"/>
          </a:p>
        </p:txBody>
      </p:sp>
      <p:sp>
        <p:nvSpPr>
          <p:cNvPr id="6" name="Text 4"/>
          <p:cNvSpPr txBox="1"/>
          <p:nvPr/>
        </p:nvSpPr>
        <p:spPr>
          <a:xfrm>
            <a:off x="571500" y="638251"/>
            <a:ext cx="5598871" cy="5148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정기예금의 2가지 비용 구조</a:t>
            </a:r>
            <a:endParaRPr lang="en-US" sz="2700" dirty="0"/>
          </a:p>
        </p:txBody>
      </p:sp>
      <p:sp>
        <p:nvSpPr>
          <p:cNvPr id="7" name="Text 5"/>
          <p:cNvSpPr txBox="1"/>
          <p:nvPr/>
        </p:nvSpPr>
        <p:spPr>
          <a:xfrm>
            <a:off x="9052560" y="961949"/>
            <a:ext cx="257220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‘현금 유출’ vs ‘기회비용’ 분리 분석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749747" y="3571646"/>
            <a:ext cx="2848356" cy="1790395"/>
          </a:xfrm>
          <a:prstGeom prst="roundRect">
            <a:avLst>
              <a:gd name="adj" fmla="val 8693"/>
            </a:avLst>
          </a:prstGeom>
          <a:solidFill>
            <a:srgbClr val="DD6B20">
              <a:alpha val="15000"/>
            </a:srgbClr>
          </a:solidFill>
          <a:ln w="25400">
            <a:solidFill>
              <a:srgbClr val="F6AD55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5959145" y="3781044"/>
            <a:ext cx="1326794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F6AD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비용 2-A : 기회비용</a:t>
            </a:r>
            <a:endParaRPr lang="en-US" sz="1000" dirty="0"/>
          </a:p>
        </p:txBody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rcRect l="-1648" r="-1648" t="0" b="0"/>
          <a:stretch/>
        </p:blipFill>
        <p:spPr>
          <a:xfrm>
            <a:off x="8208569" y="3786530"/>
            <a:ext cx="171907" cy="190195"/>
          </a:xfrm>
          <a:prstGeom prst="rect">
            <a:avLst/>
          </a:prstGeom>
        </p:spPr>
      </p:pic>
      <p:sp>
        <p:nvSpPr>
          <p:cNvPr id="11" name="Text 8"/>
          <p:cNvSpPr txBox="1"/>
          <p:nvPr/>
        </p:nvSpPr>
        <p:spPr>
          <a:xfrm>
            <a:off x="5959145" y="4123944"/>
            <a:ext cx="2526487" cy="4005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+107.7억</a:t>
            </a:r>
            <a:endParaRPr lang="en-US" sz="2100" dirty="0"/>
          </a:p>
        </p:txBody>
      </p:sp>
      <p:sp>
        <p:nvSpPr>
          <p:cNvPr id="12" name="Text 9"/>
          <p:cNvSpPr txBox="1"/>
          <p:nvPr/>
        </p:nvSpPr>
        <p:spPr>
          <a:xfrm>
            <a:off x="5959145" y="4572000"/>
            <a:ext cx="2526487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CBD5E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Year 2 과잉적립 (환급 불가)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5959145" y="4840834"/>
            <a:ext cx="2428646" cy="9144"/>
          </a:xfrm>
          <a:prstGeom prst="rect">
            <a:avLst/>
          </a:prstGeom>
          <a:solidFill>
            <a:srgbClr val="F6AD55">
              <a:alpha val="30000"/>
            </a:srgbClr>
          </a:solidFill>
          <a:ln w="12700">
            <a:solidFill>
              <a:srgbClr val="F6AD55">
                <a:alpha val="0"/>
              </a:srgbClr>
            </a:solidFill>
            <a:prstDash val="solid"/>
          </a:ln>
        </p:spPr>
      </p:sp>
      <p:sp>
        <p:nvSpPr>
          <p:cNvPr id="14" name="Text 11"/>
          <p:cNvSpPr txBox="1"/>
          <p:nvPr/>
        </p:nvSpPr>
        <p:spPr>
          <a:xfrm>
            <a:off x="6167628" y="4945075"/>
            <a:ext cx="2296973" cy="20116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F6AD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연 8.6억 손실 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8780069" y="3571646"/>
            <a:ext cx="2848356" cy="1790395"/>
          </a:xfrm>
          <a:prstGeom prst="roundRect">
            <a:avLst>
              <a:gd name="adj" fmla="val 8693"/>
            </a:avLst>
          </a:prstGeom>
          <a:solidFill>
            <a:srgbClr val="DD6B20">
              <a:alpha val="15000"/>
            </a:srgbClr>
          </a:solidFill>
          <a:ln w="25400">
            <a:solidFill>
              <a:srgbClr val="F6AD55"/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8989466" y="3781044"/>
            <a:ext cx="1326794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F6AD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비용 2-B : 기회비용</a:t>
            </a:r>
            <a:endParaRPr lang="en-US" sz="1000" dirty="0"/>
          </a:p>
        </p:txBody>
      </p:sp>
      <p:pic>
        <p:nvPicPr>
          <p:cNvPr id="17" name="Image 1" descr="preencoded.png">    </p:cNvPr>
          <p:cNvPicPr>
            <a:picLocks noChangeAspect="1"/>
          </p:cNvPicPr>
          <p:nvPr/>
        </p:nvPicPr>
        <p:blipFill>
          <a:blip r:embed="rId2"/>
          <a:srcRect l="-1648" r="-1648" t="0" b="0"/>
          <a:stretch/>
        </p:blipFill>
        <p:spPr>
          <a:xfrm>
            <a:off x="11239805" y="3786530"/>
            <a:ext cx="171907" cy="190195"/>
          </a:xfrm>
          <a:prstGeom prst="rect">
            <a:avLst/>
          </a:prstGeom>
        </p:spPr>
      </p:pic>
      <p:sp>
        <p:nvSpPr>
          <p:cNvPr id="18" name="Text 14"/>
          <p:cNvSpPr txBox="1"/>
          <p:nvPr/>
        </p:nvSpPr>
        <p:spPr>
          <a:xfrm>
            <a:off x="8989466" y="4123944"/>
            <a:ext cx="2526487" cy="4005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+113.1억</a:t>
            </a:r>
            <a:endParaRPr lang="en-US" sz="2100" dirty="0"/>
          </a:p>
        </p:txBody>
      </p:sp>
      <p:sp>
        <p:nvSpPr>
          <p:cNvPr id="19" name="Text 15"/>
          <p:cNvSpPr txBox="1"/>
          <p:nvPr/>
        </p:nvSpPr>
        <p:spPr>
          <a:xfrm>
            <a:off x="8989466" y="4572000"/>
            <a:ext cx="2526487" cy="1810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CBD5E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Year 4 과잉적립 (환급 불가)</a:t>
            </a:r>
            <a:endParaRPr lang="en-US" sz="900" dirty="0"/>
          </a:p>
        </p:txBody>
      </p:sp>
      <p:sp>
        <p:nvSpPr>
          <p:cNvPr id="20" name="Shape 16"/>
          <p:cNvSpPr/>
          <p:nvPr/>
        </p:nvSpPr>
        <p:spPr>
          <a:xfrm>
            <a:off x="8989466" y="4840834"/>
            <a:ext cx="2428646" cy="9144"/>
          </a:xfrm>
          <a:prstGeom prst="rect">
            <a:avLst/>
          </a:prstGeom>
          <a:solidFill>
            <a:srgbClr val="F6AD55">
              <a:alpha val="30000"/>
            </a:srgbClr>
          </a:solidFill>
          <a:ln w="12700">
            <a:solidFill>
              <a:srgbClr val="F6AD55">
                <a:alpha val="0"/>
              </a:srgbClr>
            </a:solidFill>
            <a:prstDash val="solid"/>
          </a:ln>
        </p:spPr>
      </p:sp>
      <p:sp>
        <p:nvSpPr>
          <p:cNvPr id="21" name="Text 17"/>
          <p:cNvSpPr txBox="1"/>
          <p:nvPr/>
        </p:nvSpPr>
        <p:spPr>
          <a:xfrm>
            <a:off x="9197950" y="4945075"/>
            <a:ext cx="2296973" cy="20116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F6AD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연 9.0억 손실 </a:t>
            </a:r>
            <a:endParaRPr lang="en-US" sz="1000" dirty="0"/>
          </a:p>
        </p:txBody>
      </p:sp>
      <p:sp>
        <p:nvSpPr>
          <p:cNvPr id="22" name="Shape 18"/>
          <p:cNvSpPr/>
          <p:nvPr/>
        </p:nvSpPr>
        <p:spPr>
          <a:xfrm>
            <a:off x="571500" y="5593385"/>
            <a:ext cx="11048695" cy="914400"/>
          </a:xfrm>
          <a:prstGeom prst="roundRect">
            <a:avLst>
              <a:gd name="adj" fmla="val 25000"/>
            </a:avLst>
          </a:prstGeom>
          <a:solidFill>
            <a:srgbClr val="FFFFFF">
              <a:alpha val="8000"/>
            </a:srgbClr>
          </a:solidFill>
          <a:ln/>
        </p:spPr>
      </p:sp>
      <p:sp>
        <p:nvSpPr>
          <p:cNvPr id="23" name="Shape 19"/>
          <p:cNvSpPr/>
          <p:nvPr/>
        </p:nvSpPr>
        <p:spPr>
          <a:xfrm>
            <a:off x="571500" y="5593385"/>
            <a:ext cx="57607" cy="914400"/>
          </a:xfrm>
          <a:prstGeom prst="roundRect">
            <a:avLst>
              <a:gd name="adj" fmla="val 396827"/>
            </a:avLst>
          </a:prstGeom>
          <a:solidFill>
            <a:srgbClr val="4CC9F0"/>
          </a:solidFill>
          <a:ln w="12700">
            <a:solidFill>
              <a:srgbClr val="4CC9F0">
                <a:alpha val="0"/>
              </a:srgbClr>
            </a:solidFill>
            <a:prstDash val="solid"/>
          </a:ln>
        </p:spPr>
      </p:sp>
      <p:sp>
        <p:nvSpPr>
          <p:cNvPr id="24" name="Text 20"/>
          <p:cNvSpPr txBox="1"/>
          <p:nvPr/>
        </p:nvSpPr>
        <p:spPr>
          <a:xfrm>
            <a:off x="914400" y="5783580"/>
            <a:ext cx="1256386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A0AEC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비용 1 (현금유출)</a:t>
            </a:r>
            <a:endParaRPr lang="en-US" sz="1000" dirty="0"/>
          </a:p>
        </p:txBody>
      </p:sp>
      <p:sp>
        <p:nvSpPr>
          <p:cNvPr id="25" name="Text 21"/>
          <p:cNvSpPr txBox="1"/>
          <p:nvPr/>
        </p:nvSpPr>
        <p:spPr>
          <a:xfrm>
            <a:off x="914400" y="6031382"/>
            <a:ext cx="1303934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105.6억 납입</a:t>
            </a:r>
            <a:endParaRPr lang="en-US" sz="1500" dirty="0"/>
          </a:p>
        </p:txBody>
      </p:sp>
      <p:pic>
        <p:nvPicPr>
          <p:cNvPr id="26" name="Image 2" descr="preencoded.png">    </p:cNvPr>
          <p:cNvPicPr>
            <a:picLocks noChangeAspect="1"/>
          </p:cNvPicPr>
          <p:nvPr/>
        </p:nvPicPr>
        <p:blipFill>
          <a:blip r:embed="rId3"/>
          <a:srcRect l="0" r="0" t="-2127" b="-2127"/>
          <a:stretch/>
        </p:blipFill>
        <p:spPr>
          <a:xfrm>
            <a:off x="3224174" y="5859475"/>
            <a:ext cx="9144" cy="381305"/>
          </a:xfrm>
          <a:prstGeom prst="rect">
            <a:avLst/>
          </a:prstGeom>
        </p:spPr>
      </p:pic>
      <p:sp>
        <p:nvSpPr>
          <p:cNvPr id="27" name="Text 22"/>
          <p:cNvSpPr txBox="1"/>
          <p:nvPr/>
        </p:nvSpPr>
        <p:spPr>
          <a:xfrm>
            <a:off x="4453128" y="5783580"/>
            <a:ext cx="2253082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A0AEC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비용 2 (기회비용)</a:t>
            </a:r>
            <a:endParaRPr lang="en-US" sz="1000" dirty="0"/>
          </a:p>
        </p:txBody>
      </p:sp>
      <p:sp>
        <p:nvSpPr>
          <p:cNvPr id="28" name="Text 23"/>
          <p:cNvSpPr txBox="1"/>
          <p:nvPr/>
        </p:nvSpPr>
        <p:spPr>
          <a:xfrm>
            <a:off x="4453128" y="6031382"/>
            <a:ext cx="2482596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연 8~9억 손실 (ROE 8%)</a:t>
            </a:r>
            <a:endParaRPr lang="en-US" sz="1500" dirty="0"/>
          </a:p>
        </p:txBody>
      </p:sp>
      <p:pic>
        <p:nvPicPr>
          <p:cNvPr id="29" name="Image 3" descr="preencoded.png">    </p:cNvPr>
          <p:cNvPicPr>
            <a:picLocks noChangeAspect="1"/>
          </p:cNvPicPr>
          <p:nvPr/>
        </p:nvPicPr>
        <p:blipFill>
          <a:blip r:embed="rId4"/>
          <a:srcRect l="0" r="0" t="-2127" b="-2127"/>
          <a:stretch/>
        </p:blipFill>
        <p:spPr>
          <a:xfrm>
            <a:off x="7757770" y="5859475"/>
            <a:ext cx="9144" cy="381305"/>
          </a:xfrm>
          <a:prstGeom prst="rect">
            <a:avLst/>
          </a:prstGeom>
        </p:spPr>
      </p:pic>
      <p:sp>
        <p:nvSpPr>
          <p:cNvPr id="30" name="Shape 24"/>
          <p:cNvSpPr/>
          <p:nvPr/>
        </p:nvSpPr>
        <p:spPr>
          <a:xfrm>
            <a:off x="8985809" y="5783580"/>
            <a:ext cx="2352751" cy="533095"/>
          </a:xfrm>
          <a:prstGeom prst="roundRect">
            <a:avLst>
              <a:gd name="adj" fmla="val 49008"/>
            </a:avLst>
          </a:prstGeom>
          <a:solidFill>
            <a:srgbClr val="4CC9F0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1" name="Image 4" descr="preencoded.png">    </p:cNvPr>
          <p:cNvPicPr>
            <a:picLocks noChangeAspect="1"/>
          </p:cNvPicPr>
          <p:nvPr/>
        </p:nvPicPr>
        <p:blipFill>
          <a:blip r:embed="rId5"/>
          <a:srcRect l="-57" r="-57" t="0" b="0"/>
          <a:stretch/>
        </p:blipFill>
        <p:spPr>
          <a:xfrm>
            <a:off x="9176004" y="5936285"/>
            <a:ext cx="200254" cy="228600"/>
          </a:xfrm>
          <a:prstGeom prst="rect">
            <a:avLst/>
          </a:prstGeom>
        </p:spPr>
      </p:pic>
      <p:sp>
        <p:nvSpPr>
          <p:cNvPr id="32" name="Text 25"/>
          <p:cNvSpPr txBox="1"/>
          <p:nvPr/>
        </p:nvSpPr>
        <p:spPr>
          <a:xfrm>
            <a:off x="9471355" y="5783580"/>
            <a:ext cx="1743761" cy="5340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4CC9F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채권은 둘 다 "0"</a:t>
            </a:r>
            <a:endParaRPr lang="en-US" sz="1800" dirty="0"/>
          </a:p>
        </p:txBody>
      </p:sp>
      <p:pic>
        <p:nvPicPr>
          <p:cNvPr id="33" name="Image 5" descr="preencoded.png">    </p:cNvPr>
          <p:cNvPicPr>
            <a:picLocks noChangeAspect="1"/>
          </p:cNvPicPr>
          <p:nvPr/>
        </p:nvPicPr>
        <p:blipFill>
          <a:blip r:embed="rId6"/>
          <a:srcRect l="0" r="0" t="0" b="0"/>
          <a:stretch/>
        </p:blipFill>
        <p:spPr>
          <a:xfrm>
            <a:off x="5959145" y="4980737"/>
            <a:ext cx="133502" cy="133502"/>
          </a:xfrm>
          <a:prstGeom prst="rect">
            <a:avLst/>
          </a:prstGeom>
        </p:spPr>
      </p:pic>
      <p:pic>
        <p:nvPicPr>
          <p:cNvPr id="34" name="Image 6" descr="preencoded.png">    </p:cNvPr>
          <p:cNvPicPr>
            <a:picLocks noChangeAspect="1"/>
          </p:cNvPicPr>
          <p:nvPr/>
        </p:nvPicPr>
        <p:blipFill>
          <a:blip r:embed="rId7"/>
          <a:srcRect l="0" r="0" t="0" b="0"/>
          <a:stretch/>
        </p:blipFill>
        <p:spPr>
          <a:xfrm>
            <a:off x="8989466" y="4980737"/>
            <a:ext cx="133502" cy="133502"/>
          </a:xfrm>
          <a:prstGeom prst="rect">
            <a:avLst/>
          </a:prstGeom>
        </p:spPr>
      </p:pic>
      <p:pic>
        <p:nvPicPr>
          <p:cNvPr id="35" name="Image 7" descr="preencoded.png">    </p:cNvPr>
          <p:cNvPicPr>
            <a:picLocks noChangeAspect="1"/>
          </p:cNvPicPr>
          <p:nvPr/>
        </p:nvPicPr>
        <p:blipFill>
          <a:blip r:embed="rId8"/>
          <a:srcRect l="0" r="0" t="0" b="0"/>
          <a:stretch/>
        </p:blipFill>
        <p:spPr>
          <a:xfrm>
            <a:off x="571500" y="1552651"/>
            <a:ext cx="4892040" cy="3802075"/>
          </a:xfrm>
          <a:prstGeom prst="rect">
            <a:avLst/>
          </a:prstGeom>
        </p:spPr>
      </p:pic>
      <p:sp>
        <p:nvSpPr>
          <p:cNvPr id="36" name="Shape 26"/>
          <p:cNvSpPr/>
          <p:nvPr/>
        </p:nvSpPr>
        <p:spPr>
          <a:xfrm>
            <a:off x="2636215" y="1953158"/>
            <a:ext cx="761695" cy="761695"/>
          </a:xfrm>
          <a:prstGeom prst="ellipse">
            <a:avLst/>
          </a:prstGeom>
          <a:solidFill>
            <a:srgbClr val="2ECC71">
              <a:alpha val="20000"/>
            </a:srgbClr>
          </a:solidFill>
          <a:ln w="25400">
            <a:solidFill>
              <a:srgbClr val="2ECC71"/>
            </a:solidFill>
            <a:prstDash val="solid"/>
          </a:ln>
        </p:spPr>
      </p:sp>
      <p:pic>
        <p:nvPicPr>
          <p:cNvPr id="37" name="Image 8" descr="preencoded.png">    </p:cNvPr>
          <p:cNvPicPr>
            <a:picLocks noChangeAspect="1"/>
          </p:cNvPicPr>
          <p:nvPr/>
        </p:nvPicPr>
        <p:blipFill>
          <a:blip r:embed="rId9"/>
          <a:srcRect l="0" r="0" t="0" b="0"/>
          <a:stretch/>
        </p:blipFill>
        <p:spPr>
          <a:xfrm>
            <a:off x="2846527" y="2163470"/>
            <a:ext cx="342900" cy="342900"/>
          </a:xfrm>
          <a:prstGeom prst="rect">
            <a:avLst/>
          </a:prstGeom>
        </p:spPr>
      </p:pic>
      <p:sp>
        <p:nvSpPr>
          <p:cNvPr id="38" name="Text 27"/>
          <p:cNvSpPr txBox="1"/>
          <p:nvPr/>
        </p:nvSpPr>
        <p:spPr>
          <a:xfrm>
            <a:off x="2489911" y="2905963"/>
            <a:ext cx="1308506" cy="4005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2ECC7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채권 전략</a:t>
            </a:r>
            <a:endParaRPr lang="en-US" sz="2100" dirty="0"/>
          </a:p>
        </p:txBody>
      </p:sp>
      <p:sp>
        <p:nvSpPr>
          <p:cNvPr id="39" name="Text 28"/>
          <p:cNvSpPr txBox="1"/>
          <p:nvPr/>
        </p:nvSpPr>
        <p:spPr>
          <a:xfrm>
            <a:off x="2552090" y="3401568"/>
            <a:ext cx="1057961" cy="6099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0원</a:t>
            </a:r>
            <a:endParaRPr lang="en-US" sz="4800" dirty="0"/>
          </a:p>
        </p:txBody>
      </p:sp>
      <p:sp>
        <p:nvSpPr>
          <p:cNvPr id="40" name="Text 29"/>
          <p:cNvSpPr txBox="1"/>
          <p:nvPr/>
        </p:nvSpPr>
        <p:spPr>
          <a:xfrm>
            <a:off x="2309774" y="4106570"/>
            <a:ext cx="1420063" cy="8485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0AEC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추가납입 부담 없음</a:t>
            </a:r>
            <a:pPr algn="ctr" indent="0" marL="0">
              <a:buNone/>
            </a:pP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A0AEC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기회비용 손실 없음</a:t>
            </a:r>
            <a:pPr algn="ctr" indent="0" marL="0">
              <a:buNone/>
            </a:pP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34D39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Perfect Hedge</a:t>
            </a:r>
            <a:endParaRPr lang="en-US" sz="1300" dirty="0"/>
          </a:p>
        </p:txBody>
      </p:sp>
      <p:sp>
        <p:nvSpPr>
          <p:cNvPr id="41" name="Shape 30"/>
          <p:cNvSpPr/>
          <p:nvPr/>
        </p:nvSpPr>
        <p:spPr>
          <a:xfrm>
            <a:off x="5749747" y="1552651"/>
            <a:ext cx="5876849" cy="1828800"/>
          </a:xfrm>
          <a:prstGeom prst="roundRect">
            <a:avLst>
              <a:gd name="adj" fmla="val 8333"/>
            </a:avLst>
          </a:prstGeom>
          <a:solidFill>
            <a:srgbClr val="8B0000">
              <a:alpha val="15000"/>
            </a:srgbClr>
          </a:solidFill>
          <a:ln w="25400">
            <a:solidFill>
              <a:srgbClr val="E74C3C"/>
            </a:solidFill>
            <a:prstDash val="solid"/>
          </a:ln>
        </p:spPr>
      </p:sp>
      <p:pic>
        <p:nvPicPr>
          <p:cNvPr id="42" name="Image 9" descr="preencoded.png">    </p:cNvPr>
          <p:cNvPicPr>
            <a:picLocks noChangeAspect="1"/>
          </p:cNvPicPr>
          <p:nvPr/>
        </p:nvPicPr>
        <p:blipFill>
          <a:blip r:embed="rId10"/>
          <a:srcRect l="-293" r="-293" t="0" b="0"/>
          <a:stretch/>
        </p:blipFill>
        <p:spPr>
          <a:xfrm>
            <a:off x="10767974" y="1457554"/>
            <a:ext cx="647395" cy="247802"/>
          </a:xfrm>
          <a:prstGeom prst="rect">
            <a:avLst/>
          </a:prstGeom>
        </p:spPr>
      </p:pic>
      <p:sp>
        <p:nvSpPr>
          <p:cNvPr id="43" name="Text 31"/>
          <p:cNvSpPr txBox="1"/>
          <p:nvPr/>
        </p:nvSpPr>
        <p:spPr>
          <a:xfrm>
            <a:off x="10767974" y="1457554"/>
            <a:ext cx="705002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즉시 발생</a:t>
            </a:r>
            <a:endParaRPr lang="en-US" sz="900" dirty="0"/>
          </a:p>
        </p:txBody>
      </p:sp>
      <p:sp>
        <p:nvSpPr>
          <p:cNvPr id="44" name="Shape 32"/>
          <p:cNvSpPr/>
          <p:nvPr/>
        </p:nvSpPr>
        <p:spPr>
          <a:xfrm>
            <a:off x="6006694" y="2180844"/>
            <a:ext cx="571500" cy="571500"/>
          </a:xfrm>
          <a:prstGeom prst="roundRect">
            <a:avLst>
              <a:gd name="adj" fmla="val 64000"/>
            </a:avLst>
          </a:prstGeom>
          <a:solidFill>
            <a:srgbClr val="E74C3C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5" name="Image 10" descr="preencoded.png">    </p:cNvPr>
          <p:cNvPicPr>
            <a:picLocks noChangeAspect="1"/>
          </p:cNvPicPr>
          <p:nvPr/>
        </p:nvPicPr>
        <p:blipFill>
          <a:blip r:embed="rId11"/>
          <a:srcRect l="-685" r="-685" t="0" b="0"/>
          <a:stretch/>
        </p:blipFill>
        <p:spPr>
          <a:xfrm>
            <a:off x="6140196" y="2333549"/>
            <a:ext cx="304495" cy="267005"/>
          </a:xfrm>
          <a:prstGeom prst="rect">
            <a:avLst/>
          </a:prstGeom>
        </p:spPr>
      </p:pic>
      <p:sp>
        <p:nvSpPr>
          <p:cNvPr id="46" name="Text 33"/>
          <p:cNvSpPr txBox="1"/>
          <p:nvPr/>
        </p:nvSpPr>
        <p:spPr>
          <a:xfrm>
            <a:off x="6769303" y="1809598"/>
            <a:ext cx="4791456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spc="52" kern="0" dirty="0">
                <a:solidFill>
                  <a:srgbClr val="E74C3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비용 1 : 실제 현금 유출</a:t>
            </a:r>
            <a:endParaRPr lang="en-US" sz="1000" dirty="0"/>
          </a:p>
        </p:txBody>
      </p:sp>
      <p:sp>
        <p:nvSpPr>
          <p:cNvPr id="47" name="Text 34"/>
          <p:cNvSpPr txBox="1"/>
          <p:nvPr/>
        </p:nvSpPr>
        <p:spPr>
          <a:xfrm>
            <a:off x="6769303" y="2057400"/>
            <a:ext cx="4715561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강제 추가납입 (Year 1)</a:t>
            </a:r>
            <a:endParaRPr lang="en-US" sz="1600" dirty="0"/>
          </a:p>
        </p:txBody>
      </p:sp>
      <p:sp>
        <p:nvSpPr>
          <p:cNvPr id="48" name="Text 35"/>
          <p:cNvSpPr txBox="1"/>
          <p:nvPr/>
        </p:nvSpPr>
        <p:spPr>
          <a:xfrm>
            <a:off x="6769303" y="2419502"/>
            <a:ext cx="471556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E74C3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105.6억원</a:t>
            </a:r>
            <a:endParaRPr lang="en-US" sz="2400" dirty="0"/>
          </a:p>
        </p:txBody>
      </p:sp>
      <p:sp>
        <p:nvSpPr>
          <p:cNvPr id="49" name="Text 36"/>
          <p:cNvSpPr txBox="1"/>
          <p:nvPr/>
        </p:nvSpPr>
        <p:spPr>
          <a:xfrm>
            <a:off x="6959498" y="2924251"/>
            <a:ext cx="4601261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CBD5E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영업자금에서 즉시 조달 필요 (유동성 충격) </a:t>
            </a:r>
            <a:endParaRPr lang="en-US" sz="1000" dirty="0"/>
          </a:p>
        </p:txBody>
      </p:sp>
      <p:pic>
        <p:nvPicPr>
          <p:cNvPr id="50" name="Image 11" descr="preencoded.png">    </p:cNvPr>
          <p:cNvPicPr>
            <a:picLocks noChangeAspect="1"/>
          </p:cNvPicPr>
          <p:nvPr/>
        </p:nvPicPr>
        <p:blipFill>
          <a:blip r:embed="rId12"/>
          <a:srcRect l="0" r="0" t="0" b="0"/>
          <a:stretch/>
        </p:blipFill>
        <p:spPr>
          <a:xfrm>
            <a:off x="6769303" y="2957170"/>
            <a:ext cx="133502" cy="13350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71500" y="1295705"/>
            <a:ext cx="11048695" cy="19202"/>
          </a:xfrm>
          <a:prstGeom prst="rect">
            <a:avLst/>
          </a:prstGeom>
          <a:solidFill>
            <a:srgbClr val="4CC9F0"/>
          </a:solidFill>
          <a:ln w="12700">
            <a:solidFill>
              <a:srgbClr val="4CC9F0">
                <a:alpha val="0"/>
              </a:srgbClr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571500" y="381305"/>
            <a:ext cx="4038905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A0AEC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기회비용 분석</a:t>
            </a:r>
            <a:endParaRPr lang="en-US" sz="1300" dirty="0"/>
          </a:p>
        </p:txBody>
      </p:sp>
      <p:sp>
        <p:nvSpPr>
          <p:cNvPr id="6" name="Text 4"/>
          <p:cNvSpPr txBox="1"/>
          <p:nvPr/>
        </p:nvSpPr>
        <p:spPr>
          <a:xfrm>
            <a:off x="571500" y="638251"/>
            <a:ext cx="5386730" cy="5148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왜 초과분은 기회비용인가?</a:t>
            </a:r>
            <a:endParaRPr lang="en-US" sz="2700" dirty="0"/>
          </a:p>
        </p:txBody>
      </p:sp>
      <p:sp>
        <p:nvSpPr>
          <p:cNvPr id="7" name="Text 5"/>
          <p:cNvSpPr txBox="1"/>
          <p:nvPr/>
        </p:nvSpPr>
        <p:spPr>
          <a:xfrm>
            <a:off x="10268712" y="961949"/>
            <a:ext cx="135514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3단계 메커니즘 분석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71500" y="5905195"/>
            <a:ext cx="11048695" cy="571500"/>
          </a:xfrm>
          <a:prstGeom prst="roundRect">
            <a:avLst>
              <a:gd name="adj" fmla="val 64000"/>
            </a:avLst>
          </a:prstGeom>
          <a:solidFill>
            <a:srgbClr val="FFFFFF">
              <a:alpha val="5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571500" y="5905195"/>
            <a:ext cx="47549" cy="571500"/>
          </a:xfrm>
          <a:prstGeom prst="roundRect">
            <a:avLst>
              <a:gd name="adj" fmla="val 769228"/>
            </a:avLst>
          </a:prstGeom>
          <a:solidFill>
            <a:srgbClr val="2ECC71"/>
          </a:solidFill>
          <a:ln w="12700">
            <a:solidFill>
              <a:srgbClr val="2ECC71">
                <a:alpha val="0"/>
              </a:srgbClr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3268066" y="6048756"/>
            <a:ext cx="8305495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결론: </a:t>
            </a:r>
            <a:pPr algn="l" indent="0" marL="0">
              <a:buNone/>
            </a:pPr>
            <a:r>
              <a:rPr lang="en-US" sz="1500" b="1" dirty="0">
                <a:solidFill>
                  <a:srgbClr val="2ECC7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"채권은 퇴직부채와 함께 움직여 불필요한 과부족을 원천 차단합니다."</a:t>
            </a:r>
            <a:endParaRPr lang="en-US" sz="1500" dirty="0"/>
          </a:p>
        </p:txBody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2948026" y="6100877"/>
            <a:ext cx="190195" cy="190195"/>
          </a:xfrm>
          <a:prstGeom prst="rect">
            <a:avLst/>
          </a:prstGeom>
        </p:spPr>
      </p:pic>
      <p:sp>
        <p:nvSpPr>
          <p:cNvPr id="12" name="Shape 9"/>
          <p:cNvSpPr/>
          <p:nvPr/>
        </p:nvSpPr>
        <p:spPr>
          <a:xfrm>
            <a:off x="7619695" y="1600200"/>
            <a:ext cx="4000500" cy="4114800"/>
          </a:xfrm>
          <a:prstGeom prst="roundRect">
            <a:avLst>
              <a:gd name="adj" fmla="val 2177"/>
            </a:avLst>
          </a:prstGeom>
          <a:solidFill>
            <a:srgbClr val="4CC9F0">
              <a:alpha val="10000"/>
            </a:srgbClr>
          </a:solidFill>
          <a:ln w="25400">
            <a:solidFill>
              <a:srgbClr val="4CC9F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619695" y="1600200"/>
            <a:ext cx="3962095" cy="95098"/>
          </a:xfrm>
          <a:prstGeom prst="rect">
            <a:avLst/>
          </a:prstGeom>
          <a:solidFill>
            <a:srgbClr val="4CC9F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9334195" y="2317090"/>
            <a:ext cx="571500" cy="457200"/>
          </a:xfrm>
          <a:prstGeom prst="rect">
            <a:avLst/>
          </a:prstGeom>
        </p:spPr>
      </p:pic>
      <p:sp>
        <p:nvSpPr>
          <p:cNvPr id="15" name="Text 11"/>
          <p:cNvSpPr txBox="1"/>
          <p:nvPr/>
        </p:nvSpPr>
        <p:spPr>
          <a:xfrm>
            <a:off x="8684971" y="2965399"/>
            <a:ext cx="1877263" cy="4005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채권의 해결책</a:t>
            </a:r>
            <a:endParaRPr lang="en-US" sz="2100" dirty="0"/>
          </a:p>
        </p:txBody>
      </p:sp>
      <p:sp>
        <p:nvSpPr>
          <p:cNvPr id="16" name="Text 12"/>
          <p:cNvSpPr txBox="1"/>
          <p:nvPr/>
        </p:nvSpPr>
        <p:spPr>
          <a:xfrm>
            <a:off x="8302752" y="3507638"/>
            <a:ext cx="2638958" cy="8293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0AEC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채권은 금리 변동 시</a:t>
            </a:r>
            <a:pPr algn="ctr" indent="0" marL="0">
              <a:buNone/>
            </a:pP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A0AEC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부채와 자산이 </a:t>
            </a:r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동일 방향</a:t>
            </a:r>
            <a:pPr algn="ctr" indent="0" marL="0">
              <a:buNone/>
            </a:pPr>
            <a:r>
              <a:rPr lang="en-US" sz="1300" dirty="0">
                <a:solidFill>
                  <a:srgbClr val="A0AEC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으로 움직여</a:t>
            </a:r>
            <a:pPr algn="ctr" indent="0" marL="0">
              <a:buNone/>
            </a:pP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A0AEC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초과도, 부족도 발생하지 않습니다. </a:t>
            </a:r>
            <a:endParaRPr lang="en-US" sz="1300" dirty="0"/>
          </a:p>
        </p:txBody>
      </p:sp>
      <p:sp>
        <p:nvSpPr>
          <p:cNvPr id="17" name="Shape 13"/>
          <p:cNvSpPr/>
          <p:nvPr/>
        </p:nvSpPr>
        <p:spPr>
          <a:xfrm>
            <a:off x="8797442" y="4521708"/>
            <a:ext cx="1647749" cy="476402"/>
          </a:xfrm>
          <a:prstGeom prst="roundRect">
            <a:avLst>
              <a:gd name="adj" fmla="val 61420"/>
            </a:avLst>
          </a:prstGeom>
          <a:solidFill>
            <a:srgbClr val="4CC9F0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Text 14"/>
          <p:cNvSpPr txBox="1"/>
          <p:nvPr/>
        </p:nvSpPr>
        <p:spPr>
          <a:xfrm>
            <a:off x="8764524" y="4521708"/>
            <a:ext cx="1714500" cy="47640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90500" tIns="101600" rIns="190500" bIns="101600" rtlCol="0" anchor="t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4CC9F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기회비용 ZERO</a:t>
            </a:r>
            <a:endParaRPr lang="en-US" sz="1500" dirty="0"/>
          </a:p>
        </p:txBody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rcRect l="-481" r="-481" t="0" b="0"/>
          <a:stretch/>
        </p:blipFill>
        <p:spPr>
          <a:xfrm>
            <a:off x="1000354" y="2457907"/>
            <a:ext cx="19202" cy="190195"/>
          </a:xfrm>
          <a:prstGeom prst="rect">
            <a:avLst/>
          </a:prstGeom>
        </p:spPr>
      </p:pic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rcRect l="-481" r="-481" t="0" b="0"/>
          <a:stretch/>
        </p:blipFill>
        <p:spPr>
          <a:xfrm>
            <a:off x="1000354" y="3696005"/>
            <a:ext cx="19202" cy="190195"/>
          </a:xfrm>
          <a:prstGeom prst="rect">
            <a:avLst/>
          </a:prstGeom>
        </p:spPr>
      </p:pic>
      <p:sp>
        <p:nvSpPr>
          <p:cNvPr id="21" name="Shape 15"/>
          <p:cNvSpPr/>
          <p:nvPr/>
        </p:nvSpPr>
        <p:spPr>
          <a:xfrm>
            <a:off x="571500" y="1600200"/>
            <a:ext cx="6667805" cy="1162202"/>
          </a:xfrm>
          <a:prstGeom prst="roundRect">
            <a:avLst>
              <a:gd name="adj" fmla="val 20637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771754" y="1942186"/>
            <a:ext cx="476402" cy="476402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743407" y="1942186"/>
            <a:ext cx="534010" cy="4764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1B2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</a:t>
            </a:r>
            <a:endParaRPr lang="en-US" sz="1800" dirty="0"/>
          </a:p>
        </p:txBody>
      </p:sp>
      <p:sp>
        <p:nvSpPr>
          <p:cNvPr id="24" name="Text 17"/>
          <p:cNvSpPr txBox="1"/>
          <p:nvPr/>
        </p:nvSpPr>
        <p:spPr>
          <a:xfrm>
            <a:off x="1438351" y="1800454"/>
            <a:ext cx="5791810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6E05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금리 반등 시 발생</a:t>
            </a:r>
            <a:endParaRPr lang="en-US" sz="1500" dirty="0"/>
          </a:p>
        </p:txBody>
      </p:sp>
      <p:sp>
        <p:nvSpPr>
          <p:cNvPr id="25" name="Text 18"/>
          <p:cNvSpPr txBox="1"/>
          <p:nvPr/>
        </p:nvSpPr>
        <p:spPr>
          <a:xfrm>
            <a:off x="1438351" y="2133295"/>
            <a:ext cx="5677510" cy="4288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금리가 오르면 부채(DBO)는 급격히 감소하지만,</a:t>
            </a:r>
            <a:pPr algn="l" indent="0" marL="0">
              <a:buNone/>
            </a:pP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이미 납입된 예금 잔액은 그대로 유지됨 </a:t>
            </a:r>
            <a:endParaRPr lang="en-US" sz="1200" dirty="0"/>
          </a:p>
        </p:txBody>
      </p:sp>
      <p:sp>
        <p:nvSpPr>
          <p:cNvPr id="26" name="Shape 19"/>
          <p:cNvSpPr/>
          <p:nvPr/>
        </p:nvSpPr>
        <p:spPr>
          <a:xfrm>
            <a:off x="571500" y="2950769"/>
            <a:ext cx="6667805" cy="1162202"/>
          </a:xfrm>
          <a:prstGeom prst="roundRect">
            <a:avLst>
              <a:gd name="adj" fmla="val 20637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pic>
        <p:nvPicPr>
          <p:cNvPr id="27" name="Image 5" descr="preencoded.png">    </p:cNvPr>
          <p:cNvPicPr>
            <a:picLocks noChangeAspect="1"/>
          </p:cNvPicPr>
          <p:nvPr/>
        </p:nvPicPr>
        <p:blipFill>
          <a:blip r:embed="rId6"/>
          <a:srcRect l="0" r="0" t="0" b="0"/>
          <a:stretch/>
        </p:blipFill>
        <p:spPr>
          <a:xfrm>
            <a:off x="771754" y="3292754"/>
            <a:ext cx="476402" cy="476402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743407" y="3292754"/>
            <a:ext cx="534010" cy="4764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1B2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</a:t>
            </a:r>
            <a:endParaRPr lang="en-US" sz="1800" dirty="0"/>
          </a:p>
        </p:txBody>
      </p:sp>
      <p:sp>
        <p:nvSpPr>
          <p:cNvPr id="29" name="Text 21"/>
          <p:cNvSpPr txBox="1"/>
          <p:nvPr/>
        </p:nvSpPr>
        <p:spPr>
          <a:xfrm>
            <a:off x="1438351" y="3151022"/>
            <a:ext cx="5715000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6AD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퇴직연금 계좌에 '락인(Lock-in)'</a:t>
            </a:r>
            <a:endParaRPr lang="en-US" sz="1500" dirty="0"/>
          </a:p>
        </p:txBody>
      </p:sp>
      <p:sp>
        <p:nvSpPr>
          <p:cNvPr id="30" name="Text 22"/>
          <p:cNvSpPr txBox="1"/>
          <p:nvPr/>
        </p:nvSpPr>
        <p:spPr>
          <a:xfrm>
            <a:off x="1438351" y="3484778"/>
            <a:ext cx="5677510" cy="4288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한 번 납입된 적립금은 법적으로 기업 환급 불가</a:t>
            </a:r>
            <a:pPr algn="l" indent="0" marL="0">
              <a:buNone/>
            </a:pPr>
            <a:endParaRPr lang="en-US" sz="1200" dirty="0"/>
          </a:p>
          <a:p>
            <a:pPr algn="l" indent="0" marL="0">
              <a:buNone/>
            </a:pPr>
            <a:r>
              <a:rPr lang="en-US" sz="1200" b="1" dirty="0">
                <a:solidFill>
                  <a:srgbClr val="FBBF2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"초과적립 상태로 계좌에 묶임"</a:t>
            </a:r>
            <a:endParaRPr lang="en-US" sz="1200" dirty="0"/>
          </a:p>
        </p:txBody>
      </p:sp>
      <p:sp>
        <p:nvSpPr>
          <p:cNvPr id="31" name="Shape 23"/>
          <p:cNvSpPr/>
          <p:nvPr/>
        </p:nvSpPr>
        <p:spPr>
          <a:xfrm>
            <a:off x="571500" y="4301338"/>
            <a:ext cx="6667805" cy="1162202"/>
          </a:xfrm>
          <a:prstGeom prst="roundRect">
            <a:avLst>
              <a:gd name="adj" fmla="val 20637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pic>
        <p:nvPicPr>
          <p:cNvPr id="32" name="Image 6" descr="preencoded.png">    </p:cNvPr>
          <p:cNvPicPr>
            <a:picLocks noChangeAspect="1"/>
          </p:cNvPicPr>
          <p:nvPr/>
        </p:nvPicPr>
        <p:blipFill>
          <a:blip r:embed="rId7"/>
          <a:srcRect l="0" r="0" t="0" b="0"/>
          <a:stretch/>
        </p:blipFill>
        <p:spPr>
          <a:xfrm>
            <a:off x="771754" y="4643323"/>
            <a:ext cx="476402" cy="476402"/>
          </a:xfrm>
          <a:prstGeom prst="rect">
            <a:avLst/>
          </a:prstGeom>
        </p:spPr>
      </p:pic>
      <p:sp>
        <p:nvSpPr>
          <p:cNvPr id="33" name="Text 24"/>
          <p:cNvSpPr/>
          <p:nvPr/>
        </p:nvSpPr>
        <p:spPr>
          <a:xfrm>
            <a:off x="743407" y="4643323"/>
            <a:ext cx="534010" cy="4764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3</a:t>
            </a:r>
            <a:endParaRPr lang="en-US" sz="1800" dirty="0"/>
          </a:p>
        </p:txBody>
      </p:sp>
      <p:sp>
        <p:nvSpPr>
          <p:cNvPr id="34" name="Text 25"/>
          <p:cNvSpPr txBox="1"/>
          <p:nvPr/>
        </p:nvSpPr>
        <p:spPr>
          <a:xfrm>
            <a:off x="1438351" y="4501591"/>
            <a:ext cx="5715000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E74C3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운용 수익 기회 상실 (Opportunity Cost)</a:t>
            </a:r>
            <a:endParaRPr lang="en-US" sz="1500" dirty="0"/>
          </a:p>
        </p:txBody>
      </p:sp>
      <p:sp>
        <p:nvSpPr>
          <p:cNvPr id="35" name="Text 26"/>
          <p:cNvSpPr txBox="1"/>
          <p:nvPr/>
        </p:nvSpPr>
        <p:spPr>
          <a:xfrm>
            <a:off x="1438351" y="4835347"/>
            <a:ext cx="5677510" cy="4288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기업 내재 ROE(8%)로 운용했다면 얻었을 이익 포기</a:t>
            </a:r>
            <a:pPr algn="l" indent="0" marL="0">
              <a:buNone/>
            </a:pPr>
            <a:endParaRPr lang="en-US" sz="1200" dirty="0"/>
          </a:p>
          <a:p>
            <a:pPr algn="l" indent="0" marL="0">
              <a:buNone/>
            </a:pPr>
            <a:r>
              <a:rPr lang="en-US" sz="1200" b="1" dirty="0">
                <a:solidFill>
                  <a:srgbClr val="F8717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→ 연간 8~9억원의 기회손실 발생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71500" y="1295705"/>
            <a:ext cx="11048695" cy="19202"/>
          </a:xfrm>
          <a:prstGeom prst="rect">
            <a:avLst/>
          </a:prstGeom>
          <a:solidFill>
            <a:srgbClr val="4CC9F0"/>
          </a:solidFill>
          <a:ln w="12700">
            <a:solidFill>
              <a:srgbClr val="4CC9F0">
                <a:alpha val="0"/>
              </a:srgbClr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571500" y="381305"/>
            <a:ext cx="5791810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A0AEC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결론</a:t>
            </a:r>
            <a:endParaRPr lang="en-US" sz="1300" dirty="0"/>
          </a:p>
        </p:txBody>
      </p:sp>
      <p:sp>
        <p:nvSpPr>
          <p:cNvPr id="6" name="Text 4"/>
          <p:cNvSpPr txBox="1"/>
          <p:nvPr/>
        </p:nvSpPr>
        <p:spPr>
          <a:xfrm>
            <a:off x="571500" y="638251"/>
            <a:ext cx="7639812" cy="5148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채권 투자가 DB퇴직연금의 정답인 이유</a:t>
            </a:r>
            <a:endParaRPr lang="en-US" sz="2700" dirty="0"/>
          </a:p>
        </p:txBody>
      </p:sp>
      <p:sp>
        <p:nvSpPr>
          <p:cNvPr id="7" name="Text 5"/>
          <p:cNvSpPr txBox="1"/>
          <p:nvPr/>
        </p:nvSpPr>
        <p:spPr>
          <a:xfrm>
            <a:off x="10186416" y="961949"/>
            <a:ext cx="143835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4대 핵심 포인트 요약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71500" y="1600200"/>
            <a:ext cx="5410505" cy="1695298"/>
          </a:xfrm>
          <a:prstGeom prst="roundRect">
            <a:avLst>
              <a:gd name="adj" fmla="val 9697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19302" y="1848002"/>
            <a:ext cx="571500" cy="571500"/>
          </a:xfrm>
          <a:prstGeom prst="ellipse">
            <a:avLst/>
          </a:prstGeom>
          <a:solidFill>
            <a:srgbClr val="4CC9F0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938174" y="2000707"/>
            <a:ext cx="333756" cy="267005"/>
          </a:xfrm>
          <a:prstGeom prst="rect">
            <a:avLst/>
          </a:prstGeom>
        </p:spPr>
      </p:pic>
      <p:sp>
        <p:nvSpPr>
          <p:cNvPr id="11" name="Text 8"/>
          <p:cNvSpPr txBox="1"/>
          <p:nvPr/>
        </p:nvSpPr>
        <p:spPr>
          <a:xfrm>
            <a:off x="1580998" y="1848002"/>
            <a:ext cx="4267505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ALM 완전 매칭</a:t>
            </a:r>
            <a:endParaRPr lang="en-US" sz="1600" dirty="0"/>
          </a:p>
        </p:txBody>
      </p:sp>
      <p:sp>
        <p:nvSpPr>
          <p:cNvPr id="12" name="Text 9"/>
          <p:cNvSpPr txBox="1"/>
          <p:nvPr/>
        </p:nvSpPr>
        <p:spPr>
          <a:xfrm>
            <a:off x="1580998" y="2238451"/>
            <a:ext cx="42291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A0AEC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부채 변동과 채권 가치 변동이 완벽히 일치하여</a:t>
            </a:r>
            <a:pPr algn="l" indent="0" marL="0">
              <a:buNone/>
            </a:pP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A0AEC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금리 등락에도 자산-부채 괴리가 없습니다. 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6215177" y="1600200"/>
            <a:ext cx="5410505" cy="1695298"/>
          </a:xfrm>
          <a:prstGeom prst="roundRect">
            <a:avLst>
              <a:gd name="adj" fmla="val 9697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462979" y="1848002"/>
            <a:ext cx="571500" cy="571500"/>
          </a:xfrm>
          <a:prstGeom prst="ellipse">
            <a:avLst/>
          </a:prstGeom>
          <a:solidFill>
            <a:srgbClr val="2ECC71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rcRect l="-685" r="-685" t="0" b="0"/>
          <a:stretch/>
        </p:blipFill>
        <p:spPr>
          <a:xfrm>
            <a:off x="6596482" y="2000707"/>
            <a:ext cx="304495" cy="267005"/>
          </a:xfrm>
          <a:prstGeom prst="rect">
            <a:avLst/>
          </a:prstGeom>
        </p:spPr>
      </p:pic>
      <p:sp>
        <p:nvSpPr>
          <p:cNvPr id="16" name="Text 12"/>
          <p:cNvSpPr txBox="1"/>
          <p:nvPr/>
        </p:nvSpPr>
        <p:spPr>
          <a:xfrm>
            <a:off x="7224674" y="1848002"/>
            <a:ext cx="4343400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추가납입 0원</a:t>
            </a:r>
            <a:endParaRPr lang="en-US" sz="1600" dirty="0"/>
          </a:p>
        </p:txBody>
      </p:sp>
      <p:sp>
        <p:nvSpPr>
          <p:cNvPr id="17" name="Text 13"/>
          <p:cNvSpPr txBox="1"/>
          <p:nvPr/>
        </p:nvSpPr>
        <p:spPr>
          <a:xfrm>
            <a:off x="7224674" y="2238451"/>
            <a:ext cx="42291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A0AEC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5년 시뮬레이션 결과, 어떠한 금리 변동에도</a:t>
            </a:r>
            <a:pPr algn="l" indent="0" marL="0">
              <a:buNone/>
            </a:pP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A0AEC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추가적인 현금 조달이 불필요했습니다. </a:t>
            </a:r>
            <a:endParaRPr lang="en-US" sz="1200" dirty="0"/>
          </a:p>
        </p:txBody>
      </p:sp>
      <p:sp>
        <p:nvSpPr>
          <p:cNvPr id="18" name="Shape 14"/>
          <p:cNvSpPr/>
          <p:nvPr/>
        </p:nvSpPr>
        <p:spPr>
          <a:xfrm>
            <a:off x="571500" y="3528670"/>
            <a:ext cx="5410505" cy="1695298"/>
          </a:xfrm>
          <a:prstGeom prst="roundRect">
            <a:avLst>
              <a:gd name="adj" fmla="val 9697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19" name="Shape 15"/>
          <p:cNvSpPr/>
          <p:nvPr/>
        </p:nvSpPr>
        <p:spPr>
          <a:xfrm>
            <a:off x="819302" y="3776472"/>
            <a:ext cx="571500" cy="571500"/>
          </a:xfrm>
          <a:prstGeom prst="ellipse">
            <a:avLst/>
          </a:prstGeom>
          <a:solidFill>
            <a:srgbClr val="9B59B6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972007" y="3929177"/>
            <a:ext cx="267005" cy="267005"/>
          </a:xfrm>
          <a:prstGeom prst="rect">
            <a:avLst/>
          </a:prstGeom>
        </p:spPr>
      </p:pic>
      <p:sp>
        <p:nvSpPr>
          <p:cNvPr id="21" name="Text 16"/>
          <p:cNvSpPr txBox="1"/>
          <p:nvPr/>
        </p:nvSpPr>
        <p:spPr>
          <a:xfrm>
            <a:off x="1580998" y="3776472"/>
            <a:ext cx="4343400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예측 가능한 현금흐름</a:t>
            </a:r>
            <a:endParaRPr lang="en-US" sz="1600" dirty="0"/>
          </a:p>
        </p:txBody>
      </p:sp>
      <p:sp>
        <p:nvSpPr>
          <p:cNvPr id="22" name="Text 17"/>
          <p:cNvSpPr txBox="1"/>
          <p:nvPr/>
        </p:nvSpPr>
        <p:spPr>
          <a:xfrm>
            <a:off x="1580998" y="4166921"/>
            <a:ext cx="42291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A0AEC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불확실한 시장 상황에서도 퇴직부채 변동성이</a:t>
            </a:r>
            <a:pPr algn="l" indent="0" marL="0">
              <a:buNone/>
            </a:pP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A0AEC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제거되어 기업 운영자금을 보호합니다. </a:t>
            </a:r>
            <a:endParaRPr lang="en-US" sz="1200" dirty="0"/>
          </a:p>
        </p:txBody>
      </p:sp>
      <p:sp>
        <p:nvSpPr>
          <p:cNvPr id="23" name="Shape 18"/>
          <p:cNvSpPr/>
          <p:nvPr/>
        </p:nvSpPr>
        <p:spPr>
          <a:xfrm>
            <a:off x="6215177" y="3528670"/>
            <a:ext cx="5410505" cy="1695298"/>
          </a:xfrm>
          <a:prstGeom prst="roundRect">
            <a:avLst>
              <a:gd name="adj" fmla="val 9697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24" name="Shape 19"/>
          <p:cNvSpPr/>
          <p:nvPr/>
        </p:nvSpPr>
        <p:spPr>
          <a:xfrm>
            <a:off x="6462979" y="3776472"/>
            <a:ext cx="571500" cy="571500"/>
          </a:xfrm>
          <a:prstGeom prst="ellipse">
            <a:avLst/>
          </a:prstGeom>
          <a:solidFill>
            <a:srgbClr val="F1C40F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5" name="Image 3" descr="preencoded.png">    </p:cNvPr>
          <p:cNvPicPr>
            <a:picLocks noChangeAspect="1"/>
          </p:cNvPicPr>
          <p:nvPr/>
        </p:nvPicPr>
        <p:blipFill>
          <a:blip r:embed="rId4"/>
          <a:srcRect l="-881" r="-881" t="0" b="0"/>
          <a:stretch/>
        </p:blipFill>
        <p:spPr>
          <a:xfrm>
            <a:off x="6629400" y="3929177"/>
            <a:ext cx="237744" cy="267005"/>
          </a:xfrm>
          <a:prstGeom prst="rect">
            <a:avLst/>
          </a:prstGeom>
        </p:spPr>
      </p:pic>
      <p:sp>
        <p:nvSpPr>
          <p:cNvPr id="26" name="Text 20"/>
          <p:cNvSpPr txBox="1"/>
          <p:nvPr/>
        </p:nvSpPr>
        <p:spPr>
          <a:xfrm>
            <a:off x="7224674" y="3776472"/>
            <a:ext cx="4343400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기회비용 제거</a:t>
            </a:r>
            <a:endParaRPr lang="en-US" sz="1600" dirty="0"/>
          </a:p>
        </p:txBody>
      </p:sp>
      <p:sp>
        <p:nvSpPr>
          <p:cNvPr id="27" name="Text 21"/>
          <p:cNvSpPr txBox="1"/>
          <p:nvPr/>
        </p:nvSpPr>
        <p:spPr>
          <a:xfrm>
            <a:off x="7224674" y="4166921"/>
            <a:ext cx="42291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A0AEC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불필요한 과잉적립으로 인한 자금 묶임 현상이</a:t>
            </a:r>
            <a:pPr algn="l" indent="0" marL="0">
              <a:buNone/>
            </a:pP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A0AEC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없어 기업의 투자 효율을 극대화합니다. </a:t>
            </a:r>
            <a:endParaRPr lang="en-US" sz="1200" dirty="0"/>
          </a:p>
        </p:txBody>
      </p:sp>
      <p:sp>
        <p:nvSpPr>
          <p:cNvPr id="28" name="Shape 22"/>
          <p:cNvSpPr/>
          <p:nvPr/>
        </p:nvSpPr>
        <p:spPr>
          <a:xfrm>
            <a:off x="571500" y="5505602"/>
            <a:ext cx="11048695" cy="972007"/>
          </a:xfrm>
          <a:prstGeom prst="roundRect">
            <a:avLst>
              <a:gd name="adj" fmla="val 22135"/>
            </a:avLst>
          </a:prstGeom>
          <a:solidFill>
            <a:srgbClr val="1A365D"/>
          </a:solidFill>
          <a:ln w="76200">
            <a:solidFill>
              <a:srgbClr val="4CC9F0"/>
            </a:solidFill>
            <a:prstDash val="solid"/>
          </a:ln>
        </p:spPr>
      </p:sp>
      <p:pic>
        <p:nvPicPr>
          <p:cNvPr id="29" name="Image 4" descr="preencoded.png">    </p:cNvPr>
          <p:cNvPicPr>
            <a:picLocks noChangeAspect="1"/>
          </p:cNvPicPr>
          <p:nvPr/>
        </p:nvPicPr>
        <p:blipFill>
          <a:blip r:embed="rId5">
            <a:alphaModFix amt="50000"/>
          </a:blip>
          <a:srcRect l="-57" r="-57" t="0" b="0"/>
          <a:stretch/>
        </p:blipFill>
        <p:spPr>
          <a:xfrm>
            <a:off x="819302" y="5600700"/>
            <a:ext cx="200254" cy="228600"/>
          </a:xfrm>
          <a:prstGeom prst="rect">
            <a:avLst/>
          </a:prstGeom>
        </p:spPr>
      </p:pic>
      <p:pic>
        <p:nvPicPr>
          <p:cNvPr id="30" name="Image 5" descr="preencoded.png">    </p:cNvPr>
          <p:cNvPicPr>
            <a:picLocks noChangeAspect="1"/>
          </p:cNvPicPr>
          <p:nvPr/>
        </p:nvPicPr>
        <p:blipFill>
          <a:blip r:embed="rId6">
            <a:alphaModFix amt="50000"/>
          </a:blip>
          <a:srcRect l="-57" r="-57" t="0" b="0"/>
          <a:stretch/>
        </p:blipFill>
        <p:spPr>
          <a:xfrm>
            <a:off x="11173054" y="6152998"/>
            <a:ext cx="200254" cy="228600"/>
          </a:xfrm>
          <a:prstGeom prst="rect">
            <a:avLst/>
          </a:prstGeom>
        </p:spPr>
      </p:pic>
      <p:sp>
        <p:nvSpPr>
          <p:cNvPr id="31" name="Text 23"/>
          <p:cNvSpPr txBox="1"/>
          <p:nvPr/>
        </p:nvSpPr>
        <p:spPr>
          <a:xfrm>
            <a:off x="724205" y="5695798"/>
            <a:ext cx="107442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spc="-18" kern="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"금리가 오르든 내리든, </a:t>
            </a:r>
            <a:pPr algn="ctr" indent="0" marL="0">
              <a:buNone/>
            </a:pPr>
            <a:r>
              <a:rPr lang="en-US" sz="1800" b="1" spc="-18" kern="0" dirty="0">
                <a:solidFill>
                  <a:srgbClr val="60A5F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채권은 부채와 함께 움직입니다.</a:t>
            </a:r>
            <a:pPr algn="ctr" indent="0" marL="0">
              <a:buNone/>
            </a:pPr>
            <a:r>
              <a:rPr lang="en-US" sz="1800" b="1" spc="-18" kern="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" </a:t>
            </a:r>
            <a:endParaRPr lang="en-US" sz="1800" dirty="0"/>
          </a:p>
        </p:txBody>
      </p:sp>
      <p:sp>
        <p:nvSpPr>
          <p:cNvPr id="32" name="Text 24"/>
          <p:cNvSpPr txBox="1"/>
          <p:nvPr/>
        </p:nvSpPr>
        <p:spPr>
          <a:xfrm>
            <a:off x="724205" y="6086246"/>
            <a:ext cx="10744200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A0AEC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DB퇴직연금 자산운용의 본질은 '수익률'이 아닌 '변동성 관리'입니다.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Generated by Gen-Spark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subject>PptxGenJS Presentation</dc:subject>
  <dc:creator>Visual Extract to PPTX Converter</dc:creator>
  <cp:lastModifiedBy>Visual Extract to PPTX Converter</cp:lastModifiedBy>
  <cp:revision>1</cp:revision>
  <dcterms:created xsi:type="dcterms:W3CDTF">2026-03-02T03:20:41Z</dcterms:created>
  <dcterms:modified xsi:type="dcterms:W3CDTF">2026-03-02T03:20:41Z</dcterms:modified>
</cp:coreProperties>
</file>